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359" r:id="rId3"/>
    <p:sldId id="828" r:id="rId4"/>
    <p:sldId id="807" r:id="rId5"/>
    <p:sldId id="842" r:id="rId6"/>
    <p:sldId id="830" r:id="rId7"/>
    <p:sldId id="809" r:id="rId8"/>
    <p:sldId id="815" r:id="rId9"/>
    <p:sldId id="816" r:id="rId10"/>
    <p:sldId id="817" r:id="rId11"/>
    <p:sldId id="818" r:id="rId12"/>
    <p:sldId id="810" r:id="rId13"/>
    <p:sldId id="819" r:id="rId14"/>
    <p:sldId id="835" r:id="rId15"/>
    <p:sldId id="814" r:id="rId16"/>
    <p:sldId id="832" r:id="rId17"/>
    <p:sldId id="825" r:id="rId18"/>
    <p:sldId id="826" r:id="rId19"/>
    <p:sldId id="827" r:id="rId20"/>
    <p:sldId id="806" r:id="rId21"/>
  </p:sldIdLst>
  <p:sldSz cx="12192000" cy="6858000"/>
  <p:notesSz cx="7099300" cy="102346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Orta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Açık Stil 3 - Vurgu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Gross Premiums </a:t>
            </a:r>
            <a:r>
              <a:rPr lang="en-US" sz="1800" b="1" dirty="0"/>
              <a:t>in trillions USD</a:t>
            </a:r>
            <a:r>
              <a:rPr lang="tr-TR" sz="1800" b="1" dirty="0"/>
              <a:t> </a:t>
            </a:r>
            <a:r>
              <a:rPr lang="tr-TR" sz="1800" dirty="0"/>
              <a:t>(</a:t>
            </a:r>
            <a:r>
              <a:rPr lang="tr-TR" sz="1800" dirty="0" err="1"/>
              <a:t>Statista</a:t>
            </a:r>
            <a:r>
              <a:rPr lang="tr-TR" sz="1800" dirty="0"/>
              <a:t>, </a:t>
            </a:r>
            <a:r>
              <a:rPr lang="tr-TR" sz="1800" dirty="0" err="1"/>
              <a:t>BusinessWire</a:t>
            </a:r>
            <a:r>
              <a:rPr lang="tr-TR" sz="1800" dirty="0"/>
              <a:t>, 2020)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Sayfa1!$C$3</c:f>
              <c:strCache>
                <c:ptCount val="1"/>
                <c:pt idx="0">
                  <c:v>Gross Premiums in trillions USD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BF9-4BE4-94A1-BE514B718C4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(Sayfa1!$B$4:$B$22,Sayfa1!$B$23:$B$25)</c:f>
              <c:strCache>
                <c:ptCount val="2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 (Est.)</c:v>
                </c:pt>
                <c:pt idx="21">
                  <c:v>2023 (Est.)</c:v>
                </c:pt>
              </c:strCache>
            </c:strRef>
          </c:cat>
          <c:val>
            <c:numRef>
              <c:f>(Sayfa1!$C$4:$C$22,Sayfa1!$C$23:$C$25)</c:f>
              <c:numCache>
                <c:formatCode>General</c:formatCode>
                <c:ptCount val="22"/>
                <c:pt idx="0">
                  <c:v>2.5099999999999998</c:v>
                </c:pt>
                <c:pt idx="1">
                  <c:v>2.4500000000000002</c:v>
                </c:pt>
                <c:pt idx="2">
                  <c:v>2.75</c:v>
                </c:pt>
                <c:pt idx="3">
                  <c:v>3.22</c:v>
                </c:pt>
                <c:pt idx="4">
                  <c:v>3.56</c:v>
                </c:pt>
                <c:pt idx="5">
                  <c:v>3.78</c:v>
                </c:pt>
                <c:pt idx="6">
                  <c:v>3.98</c:v>
                </c:pt>
                <c:pt idx="7">
                  <c:v>4.57</c:v>
                </c:pt>
                <c:pt idx="8">
                  <c:v>4.54</c:v>
                </c:pt>
                <c:pt idx="9">
                  <c:v>4.26</c:v>
                </c:pt>
                <c:pt idx="10">
                  <c:v>4.32</c:v>
                </c:pt>
                <c:pt idx="11">
                  <c:v>4.6100000000000003</c:v>
                </c:pt>
                <c:pt idx="12">
                  <c:v>4.68</c:v>
                </c:pt>
                <c:pt idx="13">
                  <c:v>4.87</c:v>
                </c:pt>
                <c:pt idx="14">
                  <c:v>4.95</c:v>
                </c:pt>
                <c:pt idx="15">
                  <c:v>4.84</c:v>
                </c:pt>
                <c:pt idx="16">
                  <c:v>5.21</c:v>
                </c:pt>
                <c:pt idx="17">
                  <c:v>5.34</c:v>
                </c:pt>
                <c:pt idx="18">
                  <c:v>5.3</c:v>
                </c:pt>
                <c:pt idx="19">
                  <c:v>5.94</c:v>
                </c:pt>
                <c:pt idx="20">
                  <c:v>5.81</c:v>
                </c:pt>
                <c:pt idx="21">
                  <c:v>6.84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F9-4BE4-94A1-BE514B718C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9333392"/>
        <c:axId val="368900080"/>
      </c:barChart>
      <c:catAx>
        <c:axId val="36933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68900080"/>
        <c:crosses val="autoZero"/>
        <c:auto val="1"/>
        <c:lblAlgn val="ctr"/>
        <c:lblOffset val="100"/>
        <c:noMultiLvlLbl val="0"/>
      </c:catAx>
      <c:valAx>
        <c:axId val="368900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369333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/>
              <a:t>Market Share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EC4-4110-A0F3-1D3DD8DBFE22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EC4-4110-A0F3-1D3DD8DBFE22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EC4-4110-A0F3-1D3DD8DBFE22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EC4-4110-A0F3-1D3DD8DBFE22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EC4-4110-A0F3-1D3DD8DBFE22}"/>
              </c:ext>
            </c:extLst>
          </c:dPt>
          <c:dLbls>
            <c:dLbl>
              <c:idx val="0"/>
              <c:layout>
                <c:manualLayout>
                  <c:x val="9.5229036646943925E-3"/>
                  <c:y val="-8.3238343065764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C4-4110-A0F3-1D3DD8DBFE22}"/>
                </c:ext>
              </c:extLst>
            </c:dLbl>
            <c:dLbl>
              <c:idx val="1"/>
              <c:layout>
                <c:manualLayout>
                  <c:x val="-8.0593449436910256E-2"/>
                  <c:y val="-8.5769155194556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EC4-4110-A0F3-1D3DD8DBFE22}"/>
                </c:ext>
              </c:extLst>
            </c:dLbl>
            <c:dLbl>
              <c:idx val="4"/>
              <c:layout>
                <c:manualLayout>
                  <c:x val="1.7187202162067053E-2"/>
                  <c:y val="3.1004551933621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EC4-4110-A0F3-1D3DD8DBFE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Sayfa4!$A$1:$A$5</c:f>
              <c:strCache>
                <c:ptCount val="5"/>
                <c:pt idx="0">
                  <c:v>Saudi Arabia</c:v>
                </c:pt>
                <c:pt idx="1">
                  <c:v>Iran</c:v>
                </c:pt>
                <c:pt idx="2">
                  <c:v>Malaysia</c:v>
                </c:pt>
                <c:pt idx="3">
                  <c:v>UAE</c:v>
                </c:pt>
                <c:pt idx="4">
                  <c:v>Others </c:v>
                </c:pt>
              </c:strCache>
            </c:strRef>
          </c:cat>
          <c:val>
            <c:numRef>
              <c:f>Sayfa4!$B$1:$B$5</c:f>
              <c:numCache>
                <c:formatCode>0%</c:formatCode>
                <c:ptCount val="5"/>
                <c:pt idx="0">
                  <c:v>0.38</c:v>
                </c:pt>
                <c:pt idx="1">
                  <c:v>0.34</c:v>
                </c:pt>
                <c:pt idx="2">
                  <c:v>7.0000000000000007E-2</c:v>
                </c:pt>
                <c:pt idx="3">
                  <c:v>0.06</c:v>
                </c:pt>
                <c:pt idx="4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EC4-4110-A0F3-1D3DD8DBFE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6CE1EA-8551-40CB-814D-944330A9BAB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8AB7EAC-E12B-44B2-8382-6640DFD71A46}">
      <dgm:prSet custT="1"/>
      <dgm:spPr/>
      <dgm:t>
        <a:bodyPr/>
        <a:lstStyle/>
        <a:p>
          <a:r>
            <a:rPr lang="tr-TR" sz="2400" dirty="0" err="1">
              <a:latin typeface="Calibri" panose="020F0502020204030204" pitchFamily="34" charset="0"/>
            </a:rPr>
            <a:t>The</a:t>
          </a:r>
          <a:r>
            <a:rPr lang="tr-TR" sz="2400" dirty="0">
              <a:latin typeface="Calibri" panose="020F0502020204030204" pitchFamily="34" charset="0"/>
            </a:rPr>
            <a:t> Size of </a:t>
          </a:r>
          <a:r>
            <a:rPr lang="tr-TR" sz="2400" dirty="0" err="1">
              <a:latin typeface="Calibri" panose="020F0502020204030204" pitchFamily="34" charset="0"/>
            </a:rPr>
            <a:t>Insurance</a:t>
          </a:r>
          <a:r>
            <a:rPr lang="tr-TR" sz="2400" dirty="0">
              <a:latin typeface="Calibri" panose="020F0502020204030204" pitchFamily="34" charset="0"/>
            </a:rPr>
            <a:t> &amp; </a:t>
          </a:r>
          <a:r>
            <a:rPr lang="tr-TR" sz="2400" dirty="0" err="1">
              <a:latin typeface="Calibri" panose="020F0502020204030204" pitchFamily="34" charset="0"/>
            </a:rPr>
            <a:t>Takaful</a:t>
          </a:r>
          <a:r>
            <a:rPr lang="tr-TR" sz="2400" dirty="0">
              <a:latin typeface="Calibri" panose="020F0502020204030204" pitchFamily="34" charset="0"/>
            </a:rPr>
            <a:t> </a:t>
          </a:r>
          <a:r>
            <a:rPr lang="tr-TR" sz="2400" dirty="0" err="1">
              <a:latin typeface="Calibri" panose="020F0502020204030204" pitchFamily="34" charset="0"/>
            </a:rPr>
            <a:t>Markets</a:t>
          </a:r>
          <a:endParaRPr lang="tr-TR" sz="2400" dirty="0">
            <a:latin typeface="Calibri" panose="020F0502020204030204" pitchFamily="34" charset="0"/>
          </a:endParaRPr>
        </a:p>
      </dgm:t>
    </dgm:pt>
    <dgm:pt modelId="{89CEA6BE-C7AD-459C-BFB5-3BB8F2868694}" type="parTrans" cxnId="{41119160-70A4-4962-9579-F9920C644DB5}">
      <dgm:prSet/>
      <dgm:spPr/>
      <dgm:t>
        <a:bodyPr/>
        <a:lstStyle/>
        <a:p>
          <a:endParaRPr lang="en-US"/>
        </a:p>
      </dgm:t>
    </dgm:pt>
    <dgm:pt modelId="{4359FD89-251C-4971-A379-BB75B67901D0}" type="sibTrans" cxnId="{41119160-70A4-4962-9579-F9920C644DB5}">
      <dgm:prSet/>
      <dgm:spPr/>
      <dgm:t>
        <a:bodyPr/>
        <a:lstStyle/>
        <a:p>
          <a:endParaRPr lang="en-US"/>
        </a:p>
      </dgm:t>
    </dgm:pt>
    <dgm:pt modelId="{D104C7DF-2861-4633-8EB2-CF3C5BD78FD8}">
      <dgm:prSet custT="1"/>
      <dgm:spPr/>
      <dgm:t>
        <a:bodyPr/>
        <a:lstStyle/>
        <a:p>
          <a:r>
            <a:rPr lang="tr-TR" sz="2400" dirty="0" err="1">
              <a:latin typeface="Calibri" panose="020F0502020204030204" pitchFamily="34" charset="0"/>
            </a:rPr>
            <a:t>Proposed</a:t>
          </a:r>
          <a:r>
            <a:rPr lang="tr-TR" sz="2400" dirty="0">
              <a:latin typeface="Calibri" panose="020F0502020204030204" pitchFamily="34" charset="0"/>
            </a:rPr>
            <a:t> Model</a:t>
          </a:r>
        </a:p>
      </dgm:t>
    </dgm:pt>
    <dgm:pt modelId="{CAE48E42-5E64-4B11-9A40-026E782A827C}" type="parTrans" cxnId="{2DF4F518-00F4-48BE-887A-C128B817F8FB}">
      <dgm:prSet/>
      <dgm:spPr/>
      <dgm:t>
        <a:bodyPr/>
        <a:lstStyle/>
        <a:p>
          <a:endParaRPr lang="en-US"/>
        </a:p>
      </dgm:t>
    </dgm:pt>
    <dgm:pt modelId="{E6059A4D-6F2E-4EA1-AF3B-3ABA29B28108}" type="sibTrans" cxnId="{2DF4F518-00F4-48BE-887A-C128B817F8FB}">
      <dgm:prSet/>
      <dgm:spPr/>
      <dgm:t>
        <a:bodyPr/>
        <a:lstStyle/>
        <a:p>
          <a:endParaRPr lang="en-US"/>
        </a:p>
      </dgm:t>
    </dgm:pt>
    <dgm:pt modelId="{12937F41-80A2-4456-A371-989B76C142F5}">
      <dgm:prSet custT="1"/>
      <dgm:spPr/>
      <dgm:t>
        <a:bodyPr/>
        <a:lstStyle/>
        <a:p>
          <a:r>
            <a:rPr lang="tr-TR" sz="2400" dirty="0" err="1">
              <a:latin typeface="Calibri" panose="020F0502020204030204" pitchFamily="34" charset="0"/>
            </a:rPr>
            <a:t>Executive</a:t>
          </a:r>
          <a:r>
            <a:rPr lang="tr-TR" sz="2400" dirty="0">
              <a:latin typeface="Calibri" panose="020F0502020204030204" pitchFamily="34" charset="0"/>
            </a:rPr>
            <a:t> </a:t>
          </a:r>
          <a:r>
            <a:rPr lang="tr-TR" sz="2400" dirty="0" err="1">
              <a:latin typeface="Calibri" panose="020F0502020204030204" pitchFamily="34" charset="0"/>
            </a:rPr>
            <a:t>Summary</a:t>
          </a:r>
          <a:endParaRPr lang="tr-TR" sz="2400" dirty="0">
            <a:latin typeface="Calibri" panose="020F0502020204030204" pitchFamily="34" charset="0"/>
          </a:endParaRPr>
        </a:p>
      </dgm:t>
    </dgm:pt>
    <dgm:pt modelId="{9C99513C-9B2F-46B3-9540-DD67227EB47C}" type="parTrans" cxnId="{2289EE68-AF83-43FE-8D85-A2B3C9381DBB}">
      <dgm:prSet/>
      <dgm:spPr/>
      <dgm:t>
        <a:bodyPr/>
        <a:lstStyle/>
        <a:p>
          <a:endParaRPr lang="en-US"/>
        </a:p>
      </dgm:t>
    </dgm:pt>
    <dgm:pt modelId="{A46DFC15-22AA-4F58-9A34-B2B23C070B2C}" type="sibTrans" cxnId="{2289EE68-AF83-43FE-8D85-A2B3C9381DBB}">
      <dgm:prSet/>
      <dgm:spPr/>
      <dgm:t>
        <a:bodyPr/>
        <a:lstStyle/>
        <a:p>
          <a:endParaRPr lang="en-US"/>
        </a:p>
      </dgm:t>
    </dgm:pt>
    <dgm:pt modelId="{453794A8-CB9C-4D39-869E-0CFE2801A58E}" type="pres">
      <dgm:prSet presAssocID="{756CE1EA-8551-40CB-814D-944330A9BABD}" presName="linear" presStyleCnt="0">
        <dgm:presLayoutVars>
          <dgm:animLvl val="lvl"/>
          <dgm:resizeHandles val="exact"/>
        </dgm:presLayoutVars>
      </dgm:prSet>
      <dgm:spPr/>
    </dgm:pt>
    <dgm:pt modelId="{D784AD1A-7F78-41CF-B7ED-6E499E35CBB0}" type="pres">
      <dgm:prSet presAssocID="{12937F41-80A2-4456-A371-989B76C142F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3E2D6C7-32A1-4E6A-8038-B3E059C4DA69}" type="pres">
      <dgm:prSet presAssocID="{A46DFC15-22AA-4F58-9A34-B2B23C070B2C}" presName="spacer" presStyleCnt="0"/>
      <dgm:spPr/>
    </dgm:pt>
    <dgm:pt modelId="{90DC4009-1B21-4156-94E0-9237AC24910F}" type="pres">
      <dgm:prSet presAssocID="{58AB7EAC-E12B-44B2-8382-6640DFD71A4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7EA3913-859C-452D-A7C7-5B4D33633EF6}" type="pres">
      <dgm:prSet presAssocID="{4359FD89-251C-4971-A379-BB75B67901D0}" presName="spacer" presStyleCnt="0"/>
      <dgm:spPr/>
    </dgm:pt>
    <dgm:pt modelId="{944156BC-A69A-4460-8C1D-6163FB357426}" type="pres">
      <dgm:prSet presAssocID="{D104C7DF-2861-4633-8EB2-CF3C5BD78FD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DF4F518-00F4-48BE-887A-C128B817F8FB}" srcId="{756CE1EA-8551-40CB-814D-944330A9BABD}" destId="{D104C7DF-2861-4633-8EB2-CF3C5BD78FD8}" srcOrd="2" destOrd="0" parTransId="{CAE48E42-5E64-4B11-9A40-026E782A827C}" sibTransId="{E6059A4D-6F2E-4EA1-AF3B-3ABA29B28108}"/>
    <dgm:cxn modelId="{0066101B-8982-47CA-B4B0-FD1E9A05A794}" type="presOf" srcId="{D104C7DF-2861-4633-8EB2-CF3C5BD78FD8}" destId="{944156BC-A69A-4460-8C1D-6163FB357426}" srcOrd="0" destOrd="0" presId="urn:microsoft.com/office/officeart/2005/8/layout/vList2"/>
    <dgm:cxn modelId="{2B05D633-F48B-4D04-904C-795BF17FD300}" type="presOf" srcId="{756CE1EA-8551-40CB-814D-944330A9BABD}" destId="{453794A8-CB9C-4D39-869E-0CFE2801A58E}" srcOrd="0" destOrd="0" presId="urn:microsoft.com/office/officeart/2005/8/layout/vList2"/>
    <dgm:cxn modelId="{41119160-70A4-4962-9579-F9920C644DB5}" srcId="{756CE1EA-8551-40CB-814D-944330A9BABD}" destId="{58AB7EAC-E12B-44B2-8382-6640DFD71A46}" srcOrd="1" destOrd="0" parTransId="{89CEA6BE-C7AD-459C-BFB5-3BB8F2868694}" sibTransId="{4359FD89-251C-4971-A379-BB75B67901D0}"/>
    <dgm:cxn modelId="{2289EE68-AF83-43FE-8D85-A2B3C9381DBB}" srcId="{756CE1EA-8551-40CB-814D-944330A9BABD}" destId="{12937F41-80A2-4456-A371-989B76C142F5}" srcOrd="0" destOrd="0" parTransId="{9C99513C-9B2F-46B3-9540-DD67227EB47C}" sibTransId="{A46DFC15-22AA-4F58-9A34-B2B23C070B2C}"/>
    <dgm:cxn modelId="{B77A0251-943A-46C3-9384-DC6FC87B49C4}" type="presOf" srcId="{58AB7EAC-E12B-44B2-8382-6640DFD71A46}" destId="{90DC4009-1B21-4156-94E0-9237AC24910F}" srcOrd="0" destOrd="0" presId="urn:microsoft.com/office/officeart/2005/8/layout/vList2"/>
    <dgm:cxn modelId="{76A479AA-9973-44C7-A83D-BD7DD0A26B86}" type="presOf" srcId="{12937F41-80A2-4456-A371-989B76C142F5}" destId="{D784AD1A-7F78-41CF-B7ED-6E499E35CBB0}" srcOrd="0" destOrd="0" presId="urn:microsoft.com/office/officeart/2005/8/layout/vList2"/>
    <dgm:cxn modelId="{3AC7E6C5-CF0D-4D28-A6CC-9BB74AF834A6}" type="presParOf" srcId="{453794A8-CB9C-4D39-869E-0CFE2801A58E}" destId="{D784AD1A-7F78-41CF-B7ED-6E499E35CBB0}" srcOrd="0" destOrd="0" presId="urn:microsoft.com/office/officeart/2005/8/layout/vList2"/>
    <dgm:cxn modelId="{61E8318B-7C39-43A9-840B-1648044D62E3}" type="presParOf" srcId="{453794A8-CB9C-4D39-869E-0CFE2801A58E}" destId="{43E2D6C7-32A1-4E6A-8038-B3E059C4DA69}" srcOrd="1" destOrd="0" presId="urn:microsoft.com/office/officeart/2005/8/layout/vList2"/>
    <dgm:cxn modelId="{1988C267-EB96-45B9-8AEE-3EBB87E9337E}" type="presParOf" srcId="{453794A8-CB9C-4D39-869E-0CFE2801A58E}" destId="{90DC4009-1B21-4156-94E0-9237AC24910F}" srcOrd="2" destOrd="0" presId="urn:microsoft.com/office/officeart/2005/8/layout/vList2"/>
    <dgm:cxn modelId="{54D53454-97C1-4779-BF51-BD1293B1988A}" type="presParOf" srcId="{453794A8-CB9C-4D39-869E-0CFE2801A58E}" destId="{47EA3913-859C-452D-A7C7-5B4D33633EF6}" srcOrd="3" destOrd="0" presId="urn:microsoft.com/office/officeart/2005/8/layout/vList2"/>
    <dgm:cxn modelId="{933D3E9A-FB2D-46AF-B85E-E257F2173591}" type="presParOf" srcId="{453794A8-CB9C-4D39-869E-0CFE2801A58E}" destId="{944156BC-A69A-4460-8C1D-6163FB35742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6CE1EA-8551-40CB-814D-944330A9BAB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8AB7EAC-E12B-44B2-8382-6640DFD71A46}">
      <dgm:prSet custT="1"/>
      <dgm:spPr/>
      <dgm:t>
        <a:bodyPr/>
        <a:lstStyle/>
        <a:p>
          <a:r>
            <a:rPr lang="tr-TR" sz="2400" dirty="0" err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The</a:t>
          </a:r>
          <a:r>
            <a:rPr lang="tr-TR" sz="24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 Size of </a:t>
          </a:r>
          <a:r>
            <a:rPr lang="tr-TR" sz="2400" dirty="0" err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Insurance</a:t>
          </a:r>
          <a:r>
            <a:rPr lang="tr-TR" sz="24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 &amp; </a:t>
          </a:r>
          <a:r>
            <a:rPr lang="tr-TR" sz="2400" dirty="0" err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Takaful</a:t>
          </a:r>
          <a:r>
            <a:rPr lang="tr-TR" sz="24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 </a:t>
          </a:r>
          <a:r>
            <a:rPr lang="tr-TR" sz="2400" dirty="0" err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Markets</a:t>
          </a:r>
          <a:endParaRPr lang="tr-TR" sz="2400" dirty="0">
            <a:solidFill>
              <a:schemeClr val="bg1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89CEA6BE-C7AD-459C-BFB5-3BB8F2868694}" type="parTrans" cxnId="{41119160-70A4-4962-9579-F9920C644DB5}">
      <dgm:prSet/>
      <dgm:spPr/>
      <dgm:t>
        <a:bodyPr/>
        <a:lstStyle/>
        <a:p>
          <a:endParaRPr lang="en-US"/>
        </a:p>
      </dgm:t>
    </dgm:pt>
    <dgm:pt modelId="{4359FD89-251C-4971-A379-BB75B67901D0}" type="sibTrans" cxnId="{41119160-70A4-4962-9579-F9920C644DB5}">
      <dgm:prSet/>
      <dgm:spPr/>
      <dgm:t>
        <a:bodyPr/>
        <a:lstStyle/>
        <a:p>
          <a:endParaRPr lang="en-US"/>
        </a:p>
      </dgm:t>
    </dgm:pt>
    <dgm:pt modelId="{D104C7DF-2861-4633-8EB2-CF3C5BD78FD8}">
      <dgm:prSet custT="1"/>
      <dgm:spPr/>
      <dgm:t>
        <a:bodyPr/>
        <a:lstStyle/>
        <a:p>
          <a:r>
            <a:rPr lang="tr-TR" sz="2400" dirty="0" err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Proposed</a:t>
          </a:r>
          <a:r>
            <a:rPr lang="tr-TR" sz="24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 Model</a:t>
          </a:r>
        </a:p>
      </dgm:t>
    </dgm:pt>
    <dgm:pt modelId="{CAE48E42-5E64-4B11-9A40-026E782A827C}" type="parTrans" cxnId="{2DF4F518-00F4-48BE-887A-C128B817F8FB}">
      <dgm:prSet/>
      <dgm:spPr/>
      <dgm:t>
        <a:bodyPr/>
        <a:lstStyle/>
        <a:p>
          <a:endParaRPr lang="en-US"/>
        </a:p>
      </dgm:t>
    </dgm:pt>
    <dgm:pt modelId="{E6059A4D-6F2E-4EA1-AF3B-3ABA29B28108}" type="sibTrans" cxnId="{2DF4F518-00F4-48BE-887A-C128B817F8FB}">
      <dgm:prSet/>
      <dgm:spPr/>
      <dgm:t>
        <a:bodyPr/>
        <a:lstStyle/>
        <a:p>
          <a:endParaRPr lang="en-US"/>
        </a:p>
      </dgm:t>
    </dgm:pt>
    <dgm:pt modelId="{12937F41-80A2-4456-A371-989B76C142F5}">
      <dgm:prSet custT="1"/>
      <dgm:spPr/>
      <dgm:t>
        <a:bodyPr/>
        <a:lstStyle/>
        <a:p>
          <a:r>
            <a:rPr lang="tr-TR" sz="2400" dirty="0" err="1">
              <a:latin typeface="Calibri" panose="020F0502020204030204" pitchFamily="34" charset="0"/>
            </a:rPr>
            <a:t>Executive</a:t>
          </a:r>
          <a:r>
            <a:rPr lang="tr-TR" sz="2400" dirty="0">
              <a:latin typeface="Calibri" panose="020F0502020204030204" pitchFamily="34" charset="0"/>
            </a:rPr>
            <a:t> </a:t>
          </a:r>
          <a:r>
            <a:rPr lang="tr-TR" sz="2400" dirty="0" err="1">
              <a:latin typeface="Calibri" panose="020F0502020204030204" pitchFamily="34" charset="0"/>
            </a:rPr>
            <a:t>Summary</a:t>
          </a:r>
          <a:endParaRPr lang="tr-TR" sz="2400" dirty="0">
            <a:latin typeface="Calibri" panose="020F0502020204030204" pitchFamily="34" charset="0"/>
          </a:endParaRPr>
        </a:p>
      </dgm:t>
    </dgm:pt>
    <dgm:pt modelId="{9C99513C-9B2F-46B3-9540-DD67227EB47C}" type="parTrans" cxnId="{2289EE68-AF83-43FE-8D85-A2B3C9381DBB}">
      <dgm:prSet/>
      <dgm:spPr/>
      <dgm:t>
        <a:bodyPr/>
        <a:lstStyle/>
        <a:p>
          <a:endParaRPr lang="en-US"/>
        </a:p>
      </dgm:t>
    </dgm:pt>
    <dgm:pt modelId="{A46DFC15-22AA-4F58-9A34-B2B23C070B2C}" type="sibTrans" cxnId="{2289EE68-AF83-43FE-8D85-A2B3C9381DBB}">
      <dgm:prSet/>
      <dgm:spPr/>
      <dgm:t>
        <a:bodyPr/>
        <a:lstStyle/>
        <a:p>
          <a:endParaRPr lang="en-US"/>
        </a:p>
      </dgm:t>
    </dgm:pt>
    <dgm:pt modelId="{453794A8-CB9C-4D39-869E-0CFE2801A58E}" type="pres">
      <dgm:prSet presAssocID="{756CE1EA-8551-40CB-814D-944330A9BABD}" presName="linear" presStyleCnt="0">
        <dgm:presLayoutVars>
          <dgm:animLvl val="lvl"/>
          <dgm:resizeHandles val="exact"/>
        </dgm:presLayoutVars>
      </dgm:prSet>
      <dgm:spPr/>
    </dgm:pt>
    <dgm:pt modelId="{D784AD1A-7F78-41CF-B7ED-6E499E35CBB0}" type="pres">
      <dgm:prSet presAssocID="{12937F41-80A2-4456-A371-989B76C142F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3E2D6C7-32A1-4E6A-8038-B3E059C4DA69}" type="pres">
      <dgm:prSet presAssocID="{A46DFC15-22AA-4F58-9A34-B2B23C070B2C}" presName="spacer" presStyleCnt="0"/>
      <dgm:spPr/>
    </dgm:pt>
    <dgm:pt modelId="{90DC4009-1B21-4156-94E0-9237AC24910F}" type="pres">
      <dgm:prSet presAssocID="{58AB7EAC-E12B-44B2-8382-6640DFD71A4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7EA3913-859C-452D-A7C7-5B4D33633EF6}" type="pres">
      <dgm:prSet presAssocID="{4359FD89-251C-4971-A379-BB75B67901D0}" presName="spacer" presStyleCnt="0"/>
      <dgm:spPr/>
    </dgm:pt>
    <dgm:pt modelId="{944156BC-A69A-4460-8C1D-6163FB357426}" type="pres">
      <dgm:prSet presAssocID="{D104C7DF-2861-4633-8EB2-CF3C5BD78FD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DF4F518-00F4-48BE-887A-C128B817F8FB}" srcId="{756CE1EA-8551-40CB-814D-944330A9BABD}" destId="{D104C7DF-2861-4633-8EB2-CF3C5BD78FD8}" srcOrd="2" destOrd="0" parTransId="{CAE48E42-5E64-4B11-9A40-026E782A827C}" sibTransId="{E6059A4D-6F2E-4EA1-AF3B-3ABA29B28108}"/>
    <dgm:cxn modelId="{0066101B-8982-47CA-B4B0-FD1E9A05A794}" type="presOf" srcId="{D104C7DF-2861-4633-8EB2-CF3C5BD78FD8}" destId="{944156BC-A69A-4460-8C1D-6163FB357426}" srcOrd="0" destOrd="0" presId="urn:microsoft.com/office/officeart/2005/8/layout/vList2"/>
    <dgm:cxn modelId="{2B05D633-F48B-4D04-904C-795BF17FD300}" type="presOf" srcId="{756CE1EA-8551-40CB-814D-944330A9BABD}" destId="{453794A8-CB9C-4D39-869E-0CFE2801A58E}" srcOrd="0" destOrd="0" presId="urn:microsoft.com/office/officeart/2005/8/layout/vList2"/>
    <dgm:cxn modelId="{41119160-70A4-4962-9579-F9920C644DB5}" srcId="{756CE1EA-8551-40CB-814D-944330A9BABD}" destId="{58AB7EAC-E12B-44B2-8382-6640DFD71A46}" srcOrd="1" destOrd="0" parTransId="{89CEA6BE-C7AD-459C-BFB5-3BB8F2868694}" sibTransId="{4359FD89-251C-4971-A379-BB75B67901D0}"/>
    <dgm:cxn modelId="{2289EE68-AF83-43FE-8D85-A2B3C9381DBB}" srcId="{756CE1EA-8551-40CB-814D-944330A9BABD}" destId="{12937F41-80A2-4456-A371-989B76C142F5}" srcOrd="0" destOrd="0" parTransId="{9C99513C-9B2F-46B3-9540-DD67227EB47C}" sibTransId="{A46DFC15-22AA-4F58-9A34-B2B23C070B2C}"/>
    <dgm:cxn modelId="{B77A0251-943A-46C3-9384-DC6FC87B49C4}" type="presOf" srcId="{58AB7EAC-E12B-44B2-8382-6640DFD71A46}" destId="{90DC4009-1B21-4156-94E0-9237AC24910F}" srcOrd="0" destOrd="0" presId="urn:microsoft.com/office/officeart/2005/8/layout/vList2"/>
    <dgm:cxn modelId="{76A479AA-9973-44C7-A83D-BD7DD0A26B86}" type="presOf" srcId="{12937F41-80A2-4456-A371-989B76C142F5}" destId="{D784AD1A-7F78-41CF-B7ED-6E499E35CBB0}" srcOrd="0" destOrd="0" presId="urn:microsoft.com/office/officeart/2005/8/layout/vList2"/>
    <dgm:cxn modelId="{3AC7E6C5-CF0D-4D28-A6CC-9BB74AF834A6}" type="presParOf" srcId="{453794A8-CB9C-4D39-869E-0CFE2801A58E}" destId="{D784AD1A-7F78-41CF-B7ED-6E499E35CBB0}" srcOrd="0" destOrd="0" presId="urn:microsoft.com/office/officeart/2005/8/layout/vList2"/>
    <dgm:cxn modelId="{61E8318B-7C39-43A9-840B-1648044D62E3}" type="presParOf" srcId="{453794A8-CB9C-4D39-869E-0CFE2801A58E}" destId="{43E2D6C7-32A1-4E6A-8038-B3E059C4DA69}" srcOrd="1" destOrd="0" presId="urn:microsoft.com/office/officeart/2005/8/layout/vList2"/>
    <dgm:cxn modelId="{1988C267-EB96-45B9-8AEE-3EBB87E9337E}" type="presParOf" srcId="{453794A8-CB9C-4D39-869E-0CFE2801A58E}" destId="{90DC4009-1B21-4156-94E0-9237AC24910F}" srcOrd="2" destOrd="0" presId="urn:microsoft.com/office/officeart/2005/8/layout/vList2"/>
    <dgm:cxn modelId="{54D53454-97C1-4779-BF51-BD1293B1988A}" type="presParOf" srcId="{453794A8-CB9C-4D39-869E-0CFE2801A58E}" destId="{47EA3913-859C-452D-A7C7-5B4D33633EF6}" srcOrd="3" destOrd="0" presId="urn:microsoft.com/office/officeart/2005/8/layout/vList2"/>
    <dgm:cxn modelId="{933D3E9A-FB2D-46AF-B85E-E257F2173591}" type="presParOf" srcId="{453794A8-CB9C-4D39-869E-0CFE2801A58E}" destId="{944156BC-A69A-4460-8C1D-6163FB35742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6CE1EA-8551-40CB-814D-944330A9BAB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8AB7EAC-E12B-44B2-8382-6640DFD71A46}">
      <dgm:prSet custT="1"/>
      <dgm:spPr/>
      <dgm:t>
        <a:bodyPr/>
        <a:lstStyle/>
        <a:p>
          <a:r>
            <a:rPr lang="tr-TR" sz="2400" dirty="0" err="1">
              <a:latin typeface="Calibri" panose="020F0502020204030204" pitchFamily="34" charset="0"/>
            </a:rPr>
            <a:t>The</a:t>
          </a:r>
          <a:r>
            <a:rPr lang="tr-TR" sz="2400" dirty="0">
              <a:latin typeface="Calibri" panose="020F0502020204030204" pitchFamily="34" charset="0"/>
            </a:rPr>
            <a:t> Size of </a:t>
          </a:r>
          <a:r>
            <a:rPr lang="tr-TR" sz="2400" dirty="0" err="1">
              <a:latin typeface="Calibri" panose="020F0502020204030204" pitchFamily="34" charset="0"/>
            </a:rPr>
            <a:t>Insurance</a:t>
          </a:r>
          <a:r>
            <a:rPr lang="tr-TR" sz="2400" dirty="0">
              <a:latin typeface="Calibri" panose="020F0502020204030204" pitchFamily="34" charset="0"/>
            </a:rPr>
            <a:t> &amp; </a:t>
          </a:r>
          <a:r>
            <a:rPr lang="tr-TR" sz="2400" dirty="0" err="1">
              <a:latin typeface="Calibri" panose="020F0502020204030204" pitchFamily="34" charset="0"/>
            </a:rPr>
            <a:t>Takaful</a:t>
          </a:r>
          <a:r>
            <a:rPr lang="tr-TR" sz="2400" dirty="0">
              <a:latin typeface="Calibri" panose="020F0502020204030204" pitchFamily="34" charset="0"/>
            </a:rPr>
            <a:t> </a:t>
          </a:r>
          <a:r>
            <a:rPr lang="tr-TR" sz="2400" dirty="0" err="1">
              <a:latin typeface="Calibri" panose="020F0502020204030204" pitchFamily="34" charset="0"/>
            </a:rPr>
            <a:t>Markets</a:t>
          </a:r>
          <a:endParaRPr lang="tr-TR" sz="2400" dirty="0">
            <a:latin typeface="Calibri" panose="020F0502020204030204" pitchFamily="34" charset="0"/>
          </a:endParaRPr>
        </a:p>
      </dgm:t>
    </dgm:pt>
    <dgm:pt modelId="{89CEA6BE-C7AD-459C-BFB5-3BB8F2868694}" type="parTrans" cxnId="{41119160-70A4-4962-9579-F9920C644DB5}">
      <dgm:prSet/>
      <dgm:spPr/>
      <dgm:t>
        <a:bodyPr/>
        <a:lstStyle/>
        <a:p>
          <a:endParaRPr lang="en-US"/>
        </a:p>
      </dgm:t>
    </dgm:pt>
    <dgm:pt modelId="{4359FD89-251C-4971-A379-BB75B67901D0}" type="sibTrans" cxnId="{41119160-70A4-4962-9579-F9920C644DB5}">
      <dgm:prSet/>
      <dgm:spPr/>
      <dgm:t>
        <a:bodyPr/>
        <a:lstStyle/>
        <a:p>
          <a:endParaRPr lang="en-US"/>
        </a:p>
      </dgm:t>
    </dgm:pt>
    <dgm:pt modelId="{D104C7DF-2861-4633-8EB2-CF3C5BD78FD8}">
      <dgm:prSet custT="1"/>
      <dgm:spPr/>
      <dgm:t>
        <a:bodyPr/>
        <a:lstStyle/>
        <a:p>
          <a:r>
            <a:rPr lang="tr-TR" sz="2400" dirty="0" err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Proposed</a:t>
          </a:r>
          <a:r>
            <a:rPr lang="tr-TR" sz="24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 Model</a:t>
          </a:r>
        </a:p>
      </dgm:t>
    </dgm:pt>
    <dgm:pt modelId="{CAE48E42-5E64-4B11-9A40-026E782A827C}" type="parTrans" cxnId="{2DF4F518-00F4-48BE-887A-C128B817F8FB}">
      <dgm:prSet/>
      <dgm:spPr/>
      <dgm:t>
        <a:bodyPr/>
        <a:lstStyle/>
        <a:p>
          <a:endParaRPr lang="en-US"/>
        </a:p>
      </dgm:t>
    </dgm:pt>
    <dgm:pt modelId="{E6059A4D-6F2E-4EA1-AF3B-3ABA29B28108}" type="sibTrans" cxnId="{2DF4F518-00F4-48BE-887A-C128B817F8FB}">
      <dgm:prSet/>
      <dgm:spPr/>
      <dgm:t>
        <a:bodyPr/>
        <a:lstStyle/>
        <a:p>
          <a:endParaRPr lang="en-US"/>
        </a:p>
      </dgm:t>
    </dgm:pt>
    <dgm:pt modelId="{12937F41-80A2-4456-A371-989B76C142F5}">
      <dgm:prSet custT="1"/>
      <dgm:spPr/>
      <dgm:t>
        <a:bodyPr/>
        <a:lstStyle/>
        <a:p>
          <a:r>
            <a:rPr lang="tr-TR" sz="2400" dirty="0" err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Executive</a:t>
          </a:r>
          <a:r>
            <a:rPr lang="tr-TR" sz="24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 </a:t>
          </a:r>
          <a:r>
            <a:rPr lang="tr-TR" sz="2400" dirty="0" err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Summary</a:t>
          </a:r>
          <a:endParaRPr lang="tr-TR" sz="2400" dirty="0">
            <a:solidFill>
              <a:schemeClr val="bg1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9C99513C-9B2F-46B3-9540-DD67227EB47C}" type="parTrans" cxnId="{2289EE68-AF83-43FE-8D85-A2B3C9381DBB}">
      <dgm:prSet/>
      <dgm:spPr/>
      <dgm:t>
        <a:bodyPr/>
        <a:lstStyle/>
        <a:p>
          <a:endParaRPr lang="en-US"/>
        </a:p>
      </dgm:t>
    </dgm:pt>
    <dgm:pt modelId="{A46DFC15-22AA-4F58-9A34-B2B23C070B2C}" type="sibTrans" cxnId="{2289EE68-AF83-43FE-8D85-A2B3C9381DBB}">
      <dgm:prSet/>
      <dgm:spPr/>
      <dgm:t>
        <a:bodyPr/>
        <a:lstStyle/>
        <a:p>
          <a:endParaRPr lang="en-US"/>
        </a:p>
      </dgm:t>
    </dgm:pt>
    <dgm:pt modelId="{453794A8-CB9C-4D39-869E-0CFE2801A58E}" type="pres">
      <dgm:prSet presAssocID="{756CE1EA-8551-40CB-814D-944330A9BABD}" presName="linear" presStyleCnt="0">
        <dgm:presLayoutVars>
          <dgm:animLvl val="lvl"/>
          <dgm:resizeHandles val="exact"/>
        </dgm:presLayoutVars>
      </dgm:prSet>
      <dgm:spPr/>
    </dgm:pt>
    <dgm:pt modelId="{D784AD1A-7F78-41CF-B7ED-6E499E35CBB0}" type="pres">
      <dgm:prSet presAssocID="{12937F41-80A2-4456-A371-989B76C142F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3E2D6C7-32A1-4E6A-8038-B3E059C4DA69}" type="pres">
      <dgm:prSet presAssocID="{A46DFC15-22AA-4F58-9A34-B2B23C070B2C}" presName="spacer" presStyleCnt="0"/>
      <dgm:spPr/>
    </dgm:pt>
    <dgm:pt modelId="{90DC4009-1B21-4156-94E0-9237AC24910F}" type="pres">
      <dgm:prSet presAssocID="{58AB7EAC-E12B-44B2-8382-6640DFD71A4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7EA3913-859C-452D-A7C7-5B4D33633EF6}" type="pres">
      <dgm:prSet presAssocID="{4359FD89-251C-4971-A379-BB75B67901D0}" presName="spacer" presStyleCnt="0"/>
      <dgm:spPr/>
    </dgm:pt>
    <dgm:pt modelId="{944156BC-A69A-4460-8C1D-6163FB357426}" type="pres">
      <dgm:prSet presAssocID="{D104C7DF-2861-4633-8EB2-CF3C5BD78FD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DF4F518-00F4-48BE-887A-C128B817F8FB}" srcId="{756CE1EA-8551-40CB-814D-944330A9BABD}" destId="{D104C7DF-2861-4633-8EB2-CF3C5BD78FD8}" srcOrd="2" destOrd="0" parTransId="{CAE48E42-5E64-4B11-9A40-026E782A827C}" sibTransId="{E6059A4D-6F2E-4EA1-AF3B-3ABA29B28108}"/>
    <dgm:cxn modelId="{0066101B-8982-47CA-B4B0-FD1E9A05A794}" type="presOf" srcId="{D104C7DF-2861-4633-8EB2-CF3C5BD78FD8}" destId="{944156BC-A69A-4460-8C1D-6163FB357426}" srcOrd="0" destOrd="0" presId="urn:microsoft.com/office/officeart/2005/8/layout/vList2"/>
    <dgm:cxn modelId="{2B05D633-F48B-4D04-904C-795BF17FD300}" type="presOf" srcId="{756CE1EA-8551-40CB-814D-944330A9BABD}" destId="{453794A8-CB9C-4D39-869E-0CFE2801A58E}" srcOrd="0" destOrd="0" presId="urn:microsoft.com/office/officeart/2005/8/layout/vList2"/>
    <dgm:cxn modelId="{41119160-70A4-4962-9579-F9920C644DB5}" srcId="{756CE1EA-8551-40CB-814D-944330A9BABD}" destId="{58AB7EAC-E12B-44B2-8382-6640DFD71A46}" srcOrd="1" destOrd="0" parTransId="{89CEA6BE-C7AD-459C-BFB5-3BB8F2868694}" sibTransId="{4359FD89-251C-4971-A379-BB75B67901D0}"/>
    <dgm:cxn modelId="{2289EE68-AF83-43FE-8D85-A2B3C9381DBB}" srcId="{756CE1EA-8551-40CB-814D-944330A9BABD}" destId="{12937F41-80A2-4456-A371-989B76C142F5}" srcOrd="0" destOrd="0" parTransId="{9C99513C-9B2F-46B3-9540-DD67227EB47C}" sibTransId="{A46DFC15-22AA-4F58-9A34-B2B23C070B2C}"/>
    <dgm:cxn modelId="{B77A0251-943A-46C3-9384-DC6FC87B49C4}" type="presOf" srcId="{58AB7EAC-E12B-44B2-8382-6640DFD71A46}" destId="{90DC4009-1B21-4156-94E0-9237AC24910F}" srcOrd="0" destOrd="0" presId="urn:microsoft.com/office/officeart/2005/8/layout/vList2"/>
    <dgm:cxn modelId="{76A479AA-9973-44C7-A83D-BD7DD0A26B86}" type="presOf" srcId="{12937F41-80A2-4456-A371-989B76C142F5}" destId="{D784AD1A-7F78-41CF-B7ED-6E499E35CBB0}" srcOrd="0" destOrd="0" presId="urn:microsoft.com/office/officeart/2005/8/layout/vList2"/>
    <dgm:cxn modelId="{3AC7E6C5-CF0D-4D28-A6CC-9BB74AF834A6}" type="presParOf" srcId="{453794A8-CB9C-4D39-869E-0CFE2801A58E}" destId="{D784AD1A-7F78-41CF-B7ED-6E499E35CBB0}" srcOrd="0" destOrd="0" presId="urn:microsoft.com/office/officeart/2005/8/layout/vList2"/>
    <dgm:cxn modelId="{61E8318B-7C39-43A9-840B-1648044D62E3}" type="presParOf" srcId="{453794A8-CB9C-4D39-869E-0CFE2801A58E}" destId="{43E2D6C7-32A1-4E6A-8038-B3E059C4DA69}" srcOrd="1" destOrd="0" presId="urn:microsoft.com/office/officeart/2005/8/layout/vList2"/>
    <dgm:cxn modelId="{1988C267-EB96-45B9-8AEE-3EBB87E9337E}" type="presParOf" srcId="{453794A8-CB9C-4D39-869E-0CFE2801A58E}" destId="{90DC4009-1B21-4156-94E0-9237AC24910F}" srcOrd="2" destOrd="0" presId="urn:microsoft.com/office/officeart/2005/8/layout/vList2"/>
    <dgm:cxn modelId="{54D53454-97C1-4779-BF51-BD1293B1988A}" type="presParOf" srcId="{453794A8-CB9C-4D39-869E-0CFE2801A58E}" destId="{47EA3913-859C-452D-A7C7-5B4D33633EF6}" srcOrd="3" destOrd="0" presId="urn:microsoft.com/office/officeart/2005/8/layout/vList2"/>
    <dgm:cxn modelId="{933D3E9A-FB2D-46AF-B85E-E257F2173591}" type="presParOf" srcId="{453794A8-CB9C-4D39-869E-0CFE2801A58E}" destId="{944156BC-A69A-4460-8C1D-6163FB35742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6CE1EA-8551-40CB-814D-944330A9BAB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8AB7EAC-E12B-44B2-8382-6640DFD71A46}">
      <dgm:prSet custT="1"/>
      <dgm:spPr/>
      <dgm:t>
        <a:bodyPr/>
        <a:lstStyle/>
        <a:p>
          <a:r>
            <a:rPr lang="tr-TR" sz="2400" dirty="0" err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The</a:t>
          </a:r>
          <a:r>
            <a:rPr lang="tr-TR" sz="24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 Size of </a:t>
          </a:r>
          <a:r>
            <a:rPr lang="tr-TR" sz="2400" dirty="0" err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Insurance</a:t>
          </a:r>
          <a:r>
            <a:rPr lang="tr-TR" sz="24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 &amp; </a:t>
          </a:r>
          <a:r>
            <a:rPr lang="tr-TR" sz="2400" dirty="0" err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Takaful</a:t>
          </a:r>
          <a:r>
            <a:rPr lang="tr-TR" sz="24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 </a:t>
          </a:r>
          <a:r>
            <a:rPr lang="tr-TR" sz="2400" dirty="0" err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Markets</a:t>
          </a:r>
          <a:endParaRPr lang="tr-TR" sz="2400" dirty="0">
            <a:solidFill>
              <a:schemeClr val="bg1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89CEA6BE-C7AD-459C-BFB5-3BB8F2868694}" type="parTrans" cxnId="{41119160-70A4-4962-9579-F9920C644DB5}">
      <dgm:prSet/>
      <dgm:spPr/>
      <dgm:t>
        <a:bodyPr/>
        <a:lstStyle/>
        <a:p>
          <a:endParaRPr lang="en-US"/>
        </a:p>
      </dgm:t>
    </dgm:pt>
    <dgm:pt modelId="{4359FD89-251C-4971-A379-BB75B67901D0}" type="sibTrans" cxnId="{41119160-70A4-4962-9579-F9920C644DB5}">
      <dgm:prSet/>
      <dgm:spPr/>
      <dgm:t>
        <a:bodyPr/>
        <a:lstStyle/>
        <a:p>
          <a:endParaRPr lang="en-US"/>
        </a:p>
      </dgm:t>
    </dgm:pt>
    <dgm:pt modelId="{D104C7DF-2861-4633-8EB2-CF3C5BD78FD8}">
      <dgm:prSet custT="1"/>
      <dgm:spPr/>
      <dgm:t>
        <a:bodyPr/>
        <a:lstStyle/>
        <a:p>
          <a:r>
            <a:rPr lang="tr-TR" sz="2400" dirty="0" err="1">
              <a:latin typeface="Calibri" panose="020F0502020204030204" pitchFamily="34" charset="0"/>
            </a:rPr>
            <a:t>Proposed</a:t>
          </a:r>
          <a:r>
            <a:rPr lang="tr-TR" sz="2400" dirty="0">
              <a:latin typeface="Calibri" panose="020F0502020204030204" pitchFamily="34" charset="0"/>
            </a:rPr>
            <a:t> Model</a:t>
          </a:r>
        </a:p>
      </dgm:t>
    </dgm:pt>
    <dgm:pt modelId="{CAE48E42-5E64-4B11-9A40-026E782A827C}" type="parTrans" cxnId="{2DF4F518-00F4-48BE-887A-C128B817F8FB}">
      <dgm:prSet/>
      <dgm:spPr/>
      <dgm:t>
        <a:bodyPr/>
        <a:lstStyle/>
        <a:p>
          <a:endParaRPr lang="en-US"/>
        </a:p>
      </dgm:t>
    </dgm:pt>
    <dgm:pt modelId="{E6059A4D-6F2E-4EA1-AF3B-3ABA29B28108}" type="sibTrans" cxnId="{2DF4F518-00F4-48BE-887A-C128B817F8FB}">
      <dgm:prSet/>
      <dgm:spPr/>
      <dgm:t>
        <a:bodyPr/>
        <a:lstStyle/>
        <a:p>
          <a:endParaRPr lang="en-US"/>
        </a:p>
      </dgm:t>
    </dgm:pt>
    <dgm:pt modelId="{12937F41-80A2-4456-A371-989B76C142F5}">
      <dgm:prSet custT="1"/>
      <dgm:spPr/>
      <dgm:t>
        <a:bodyPr/>
        <a:lstStyle/>
        <a:p>
          <a:r>
            <a:rPr lang="tr-TR" sz="2400" dirty="0" err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Executive</a:t>
          </a:r>
          <a:r>
            <a:rPr lang="tr-TR" sz="24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 </a:t>
          </a:r>
          <a:r>
            <a:rPr lang="tr-TR" sz="2400" dirty="0" err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Summary</a:t>
          </a:r>
          <a:endParaRPr lang="tr-TR" sz="2400" dirty="0">
            <a:solidFill>
              <a:schemeClr val="bg1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9C99513C-9B2F-46B3-9540-DD67227EB47C}" type="parTrans" cxnId="{2289EE68-AF83-43FE-8D85-A2B3C9381DBB}">
      <dgm:prSet/>
      <dgm:spPr/>
      <dgm:t>
        <a:bodyPr/>
        <a:lstStyle/>
        <a:p>
          <a:endParaRPr lang="en-US"/>
        </a:p>
      </dgm:t>
    </dgm:pt>
    <dgm:pt modelId="{A46DFC15-22AA-4F58-9A34-B2B23C070B2C}" type="sibTrans" cxnId="{2289EE68-AF83-43FE-8D85-A2B3C9381DBB}">
      <dgm:prSet/>
      <dgm:spPr/>
      <dgm:t>
        <a:bodyPr/>
        <a:lstStyle/>
        <a:p>
          <a:endParaRPr lang="en-US"/>
        </a:p>
      </dgm:t>
    </dgm:pt>
    <dgm:pt modelId="{453794A8-CB9C-4D39-869E-0CFE2801A58E}" type="pres">
      <dgm:prSet presAssocID="{756CE1EA-8551-40CB-814D-944330A9BABD}" presName="linear" presStyleCnt="0">
        <dgm:presLayoutVars>
          <dgm:animLvl val="lvl"/>
          <dgm:resizeHandles val="exact"/>
        </dgm:presLayoutVars>
      </dgm:prSet>
      <dgm:spPr/>
    </dgm:pt>
    <dgm:pt modelId="{D784AD1A-7F78-41CF-B7ED-6E499E35CBB0}" type="pres">
      <dgm:prSet presAssocID="{12937F41-80A2-4456-A371-989B76C142F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3E2D6C7-32A1-4E6A-8038-B3E059C4DA69}" type="pres">
      <dgm:prSet presAssocID="{A46DFC15-22AA-4F58-9A34-B2B23C070B2C}" presName="spacer" presStyleCnt="0"/>
      <dgm:spPr/>
    </dgm:pt>
    <dgm:pt modelId="{90DC4009-1B21-4156-94E0-9237AC24910F}" type="pres">
      <dgm:prSet presAssocID="{58AB7EAC-E12B-44B2-8382-6640DFD71A4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7EA3913-859C-452D-A7C7-5B4D33633EF6}" type="pres">
      <dgm:prSet presAssocID="{4359FD89-251C-4971-A379-BB75B67901D0}" presName="spacer" presStyleCnt="0"/>
      <dgm:spPr/>
    </dgm:pt>
    <dgm:pt modelId="{944156BC-A69A-4460-8C1D-6163FB357426}" type="pres">
      <dgm:prSet presAssocID="{D104C7DF-2861-4633-8EB2-CF3C5BD78FD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DF4F518-00F4-48BE-887A-C128B817F8FB}" srcId="{756CE1EA-8551-40CB-814D-944330A9BABD}" destId="{D104C7DF-2861-4633-8EB2-CF3C5BD78FD8}" srcOrd="2" destOrd="0" parTransId="{CAE48E42-5E64-4B11-9A40-026E782A827C}" sibTransId="{E6059A4D-6F2E-4EA1-AF3B-3ABA29B28108}"/>
    <dgm:cxn modelId="{0066101B-8982-47CA-B4B0-FD1E9A05A794}" type="presOf" srcId="{D104C7DF-2861-4633-8EB2-CF3C5BD78FD8}" destId="{944156BC-A69A-4460-8C1D-6163FB357426}" srcOrd="0" destOrd="0" presId="urn:microsoft.com/office/officeart/2005/8/layout/vList2"/>
    <dgm:cxn modelId="{2B05D633-F48B-4D04-904C-795BF17FD300}" type="presOf" srcId="{756CE1EA-8551-40CB-814D-944330A9BABD}" destId="{453794A8-CB9C-4D39-869E-0CFE2801A58E}" srcOrd="0" destOrd="0" presId="urn:microsoft.com/office/officeart/2005/8/layout/vList2"/>
    <dgm:cxn modelId="{41119160-70A4-4962-9579-F9920C644DB5}" srcId="{756CE1EA-8551-40CB-814D-944330A9BABD}" destId="{58AB7EAC-E12B-44B2-8382-6640DFD71A46}" srcOrd="1" destOrd="0" parTransId="{89CEA6BE-C7AD-459C-BFB5-3BB8F2868694}" sibTransId="{4359FD89-251C-4971-A379-BB75B67901D0}"/>
    <dgm:cxn modelId="{2289EE68-AF83-43FE-8D85-A2B3C9381DBB}" srcId="{756CE1EA-8551-40CB-814D-944330A9BABD}" destId="{12937F41-80A2-4456-A371-989B76C142F5}" srcOrd="0" destOrd="0" parTransId="{9C99513C-9B2F-46B3-9540-DD67227EB47C}" sibTransId="{A46DFC15-22AA-4F58-9A34-B2B23C070B2C}"/>
    <dgm:cxn modelId="{B77A0251-943A-46C3-9384-DC6FC87B49C4}" type="presOf" srcId="{58AB7EAC-E12B-44B2-8382-6640DFD71A46}" destId="{90DC4009-1B21-4156-94E0-9237AC24910F}" srcOrd="0" destOrd="0" presId="urn:microsoft.com/office/officeart/2005/8/layout/vList2"/>
    <dgm:cxn modelId="{76A479AA-9973-44C7-A83D-BD7DD0A26B86}" type="presOf" srcId="{12937F41-80A2-4456-A371-989B76C142F5}" destId="{D784AD1A-7F78-41CF-B7ED-6E499E35CBB0}" srcOrd="0" destOrd="0" presId="urn:microsoft.com/office/officeart/2005/8/layout/vList2"/>
    <dgm:cxn modelId="{3AC7E6C5-CF0D-4D28-A6CC-9BB74AF834A6}" type="presParOf" srcId="{453794A8-CB9C-4D39-869E-0CFE2801A58E}" destId="{D784AD1A-7F78-41CF-B7ED-6E499E35CBB0}" srcOrd="0" destOrd="0" presId="urn:microsoft.com/office/officeart/2005/8/layout/vList2"/>
    <dgm:cxn modelId="{61E8318B-7C39-43A9-840B-1648044D62E3}" type="presParOf" srcId="{453794A8-CB9C-4D39-869E-0CFE2801A58E}" destId="{43E2D6C7-32A1-4E6A-8038-B3E059C4DA69}" srcOrd="1" destOrd="0" presId="urn:microsoft.com/office/officeart/2005/8/layout/vList2"/>
    <dgm:cxn modelId="{1988C267-EB96-45B9-8AEE-3EBB87E9337E}" type="presParOf" srcId="{453794A8-CB9C-4D39-869E-0CFE2801A58E}" destId="{90DC4009-1B21-4156-94E0-9237AC24910F}" srcOrd="2" destOrd="0" presId="urn:microsoft.com/office/officeart/2005/8/layout/vList2"/>
    <dgm:cxn modelId="{54D53454-97C1-4779-BF51-BD1293B1988A}" type="presParOf" srcId="{453794A8-CB9C-4D39-869E-0CFE2801A58E}" destId="{47EA3913-859C-452D-A7C7-5B4D33633EF6}" srcOrd="3" destOrd="0" presId="urn:microsoft.com/office/officeart/2005/8/layout/vList2"/>
    <dgm:cxn modelId="{933D3E9A-FB2D-46AF-B85E-E257F2173591}" type="presParOf" srcId="{453794A8-CB9C-4D39-869E-0CFE2801A58E}" destId="{944156BC-A69A-4460-8C1D-6163FB35742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84AD1A-7F78-41CF-B7ED-6E499E35CBB0}">
      <dsp:nvSpPr>
        <dsp:cNvPr id="0" name=""/>
        <dsp:cNvSpPr/>
      </dsp:nvSpPr>
      <dsp:spPr>
        <a:xfrm>
          <a:off x="0" y="540299"/>
          <a:ext cx="6492875" cy="1216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 err="1">
              <a:latin typeface="Calibri" panose="020F0502020204030204" pitchFamily="34" charset="0"/>
            </a:rPr>
            <a:t>Executive</a:t>
          </a:r>
          <a:r>
            <a:rPr lang="tr-TR" sz="2400" kern="1200" dirty="0">
              <a:latin typeface="Calibri" panose="020F0502020204030204" pitchFamily="34" charset="0"/>
            </a:rPr>
            <a:t> </a:t>
          </a:r>
          <a:r>
            <a:rPr lang="tr-TR" sz="2400" kern="1200" dirty="0" err="1">
              <a:latin typeface="Calibri" panose="020F0502020204030204" pitchFamily="34" charset="0"/>
            </a:rPr>
            <a:t>Summary</a:t>
          </a:r>
          <a:endParaRPr lang="tr-TR" sz="2400" kern="1200" dirty="0">
            <a:latin typeface="Calibri" panose="020F0502020204030204" pitchFamily="34" charset="0"/>
          </a:endParaRPr>
        </a:p>
      </dsp:txBody>
      <dsp:txXfrm>
        <a:off x="59399" y="599698"/>
        <a:ext cx="6374077" cy="1098002"/>
      </dsp:txXfrm>
    </dsp:sp>
    <dsp:sp modelId="{90DC4009-1B21-4156-94E0-9237AC24910F}">
      <dsp:nvSpPr>
        <dsp:cNvPr id="0" name=""/>
        <dsp:cNvSpPr/>
      </dsp:nvSpPr>
      <dsp:spPr>
        <a:xfrm>
          <a:off x="0" y="1944300"/>
          <a:ext cx="6492875" cy="121680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 err="1">
              <a:latin typeface="Calibri" panose="020F0502020204030204" pitchFamily="34" charset="0"/>
            </a:rPr>
            <a:t>The</a:t>
          </a:r>
          <a:r>
            <a:rPr lang="tr-TR" sz="2400" kern="1200" dirty="0">
              <a:latin typeface="Calibri" panose="020F0502020204030204" pitchFamily="34" charset="0"/>
            </a:rPr>
            <a:t> Size of </a:t>
          </a:r>
          <a:r>
            <a:rPr lang="tr-TR" sz="2400" kern="1200" dirty="0" err="1">
              <a:latin typeface="Calibri" panose="020F0502020204030204" pitchFamily="34" charset="0"/>
            </a:rPr>
            <a:t>Insurance</a:t>
          </a:r>
          <a:r>
            <a:rPr lang="tr-TR" sz="2400" kern="1200" dirty="0">
              <a:latin typeface="Calibri" panose="020F0502020204030204" pitchFamily="34" charset="0"/>
            </a:rPr>
            <a:t> &amp; </a:t>
          </a:r>
          <a:r>
            <a:rPr lang="tr-TR" sz="2400" kern="1200" dirty="0" err="1">
              <a:latin typeface="Calibri" panose="020F0502020204030204" pitchFamily="34" charset="0"/>
            </a:rPr>
            <a:t>Takaful</a:t>
          </a:r>
          <a:r>
            <a:rPr lang="tr-TR" sz="2400" kern="1200" dirty="0">
              <a:latin typeface="Calibri" panose="020F0502020204030204" pitchFamily="34" charset="0"/>
            </a:rPr>
            <a:t> </a:t>
          </a:r>
          <a:r>
            <a:rPr lang="tr-TR" sz="2400" kern="1200" dirty="0" err="1">
              <a:latin typeface="Calibri" panose="020F0502020204030204" pitchFamily="34" charset="0"/>
            </a:rPr>
            <a:t>Markets</a:t>
          </a:r>
          <a:endParaRPr lang="tr-TR" sz="2400" kern="1200" dirty="0">
            <a:latin typeface="Calibri" panose="020F0502020204030204" pitchFamily="34" charset="0"/>
          </a:endParaRPr>
        </a:p>
      </dsp:txBody>
      <dsp:txXfrm>
        <a:off x="59399" y="2003699"/>
        <a:ext cx="6374077" cy="1098002"/>
      </dsp:txXfrm>
    </dsp:sp>
    <dsp:sp modelId="{944156BC-A69A-4460-8C1D-6163FB357426}">
      <dsp:nvSpPr>
        <dsp:cNvPr id="0" name=""/>
        <dsp:cNvSpPr/>
      </dsp:nvSpPr>
      <dsp:spPr>
        <a:xfrm>
          <a:off x="0" y="3348300"/>
          <a:ext cx="6492875" cy="12168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 err="1">
              <a:latin typeface="Calibri" panose="020F0502020204030204" pitchFamily="34" charset="0"/>
            </a:rPr>
            <a:t>Proposed</a:t>
          </a:r>
          <a:r>
            <a:rPr lang="tr-TR" sz="2400" kern="1200" dirty="0">
              <a:latin typeface="Calibri" panose="020F0502020204030204" pitchFamily="34" charset="0"/>
            </a:rPr>
            <a:t> Model</a:t>
          </a:r>
        </a:p>
      </dsp:txBody>
      <dsp:txXfrm>
        <a:off x="59399" y="3407699"/>
        <a:ext cx="6374077" cy="1098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84AD1A-7F78-41CF-B7ED-6E499E35CBB0}">
      <dsp:nvSpPr>
        <dsp:cNvPr id="0" name=""/>
        <dsp:cNvSpPr/>
      </dsp:nvSpPr>
      <dsp:spPr>
        <a:xfrm>
          <a:off x="0" y="540299"/>
          <a:ext cx="6492875" cy="1216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 err="1">
              <a:latin typeface="Calibri" panose="020F0502020204030204" pitchFamily="34" charset="0"/>
            </a:rPr>
            <a:t>Executive</a:t>
          </a:r>
          <a:r>
            <a:rPr lang="tr-TR" sz="2400" kern="1200" dirty="0">
              <a:latin typeface="Calibri" panose="020F0502020204030204" pitchFamily="34" charset="0"/>
            </a:rPr>
            <a:t> </a:t>
          </a:r>
          <a:r>
            <a:rPr lang="tr-TR" sz="2400" kern="1200" dirty="0" err="1">
              <a:latin typeface="Calibri" panose="020F0502020204030204" pitchFamily="34" charset="0"/>
            </a:rPr>
            <a:t>Summary</a:t>
          </a:r>
          <a:endParaRPr lang="tr-TR" sz="2400" kern="1200" dirty="0">
            <a:latin typeface="Calibri" panose="020F0502020204030204" pitchFamily="34" charset="0"/>
          </a:endParaRPr>
        </a:p>
      </dsp:txBody>
      <dsp:txXfrm>
        <a:off x="59399" y="599698"/>
        <a:ext cx="6374077" cy="1098002"/>
      </dsp:txXfrm>
    </dsp:sp>
    <dsp:sp modelId="{90DC4009-1B21-4156-94E0-9237AC24910F}">
      <dsp:nvSpPr>
        <dsp:cNvPr id="0" name=""/>
        <dsp:cNvSpPr/>
      </dsp:nvSpPr>
      <dsp:spPr>
        <a:xfrm>
          <a:off x="0" y="1944300"/>
          <a:ext cx="6492875" cy="121680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 err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The</a:t>
          </a:r>
          <a:r>
            <a:rPr lang="tr-TR" sz="2400" kern="12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 Size of </a:t>
          </a:r>
          <a:r>
            <a:rPr lang="tr-TR" sz="2400" kern="1200" dirty="0" err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Insurance</a:t>
          </a:r>
          <a:r>
            <a:rPr lang="tr-TR" sz="2400" kern="12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 &amp; </a:t>
          </a:r>
          <a:r>
            <a:rPr lang="tr-TR" sz="2400" kern="1200" dirty="0" err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Takaful</a:t>
          </a:r>
          <a:r>
            <a:rPr lang="tr-TR" sz="2400" kern="12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 </a:t>
          </a:r>
          <a:r>
            <a:rPr lang="tr-TR" sz="2400" kern="1200" dirty="0" err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Markets</a:t>
          </a:r>
          <a:endParaRPr lang="tr-TR" sz="2400" kern="1200" dirty="0">
            <a:solidFill>
              <a:schemeClr val="bg1">
                <a:lumMod val="50000"/>
              </a:schemeClr>
            </a:solidFill>
            <a:latin typeface="Calibri" panose="020F0502020204030204" pitchFamily="34" charset="0"/>
          </a:endParaRPr>
        </a:p>
      </dsp:txBody>
      <dsp:txXfrm>
        <a:off x="59399" y="2003699"/>
        <a:ext cx="6374077" cy="1098002"/>
      </dsp:txXfrm>
    </dsp:sp>
    <dsp:sp modelId="{944156BC-A69A-4460-8C1D-6163FB357426}">
      <dsp:nvSpPr>
        <dsp:cNvPr id="0" name=""/>
        <dsp:cNvSpPr/>
      </dsp:nvSpPr>
      <dsp:spPr>
        <a:xfrm>
          <a:off x="0" y="3348300"/>
          <a:ext cx="6492875" cy="12168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 err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Proposed</a:t>
          </a:r>
          <a:r>
            <a:rPr lang="tr-TR" sz="2400" kern="12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 Model</a:t>
          </a:r>
        </a:p>
      </dsp:txBody>
      <dsp:txXfrm>
        <a:off x="59399" y="3407699"/>
        <a:ext cx="6374077" cy="1098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84AD1A-7F78-41CF-B7ED-6E499E35CBB0}">
      <dsp:nvSpPr>
        <dsp:cNvPr id="0" name=""/>
        <dsp:cNvSpPr/>
      </dsp:nvSpPr>
      <dsp:spPr>
        <a:xfrm>
          <a:off x="0" y="540299"/>
          <a:ext cx="6492875" cy="1216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 err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Executive</a:t>
          </a:r>
          <a:r>
            <a:rPr lang="tr-TR" sz="2400" kern="12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 </a:t>
          </a:r>
          <a:r>
            <a:rPr lang="tr-TR" sz="2400" kern="1200" dirty="0" err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Summary</a:t>
          </a:r>
          <a:endParaRPr lang="tr-TR" sz="2400" kern="1200" dirty="0">
            <a:solidFill>
              <a:schemeClr val="bg1">
                <a:lumMod val="50000"/>
              </a:schemeClr>
            </a:solidFill>
            <a:latin typeface="Calibri" panose="020F0502020204030204" pitchFamily="34" charset="0"/>
          </a:endParaRPr>
        </a:p>
      </dsp:txBody>
      <dsp:txXfrm>
        <a:off x="59399" y="599698"/>
        <a:ext cx="6374077" cy="1098002"/>
      </dsp:txXfrm>
    </dsp:sp>
    <dsp:sp modelId="{90DC4009-1B21-4156-94E0-9237AC24910F}">
      <dsp:nvSpPr>
        <dsp:cNvPr id="0" name=""/>
        <dsp:cNvSpPr/>
      </dsp:nvSpPr>
      <dsp:spPr>
        <a:xfrm>
          <a:off x="0" y="1944300"/>
          <a:ext cx="6492875" cy="121680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 err="1">
              <a:latin typeface="Calibri" panose="020F0502020204030204" pitchFamily="34" charset="0"/>
            </a:rPr>
            <a:t>The</a:t>
          </a:r>
          <a:r>
            <a:rPr lang="tr-TR" sz="2400" kern="1200" dirty="0">
              <a:latin typeface="Calibri" panose="020F0502020204030204" pitchFamily="34" charset="0"/>
            </a:rPr>
            <a:t> Size of </a:t>
          </a:r>
          <a:r>
            <a:rPr lang="tr-TR" sz="2400" kern="1200" dirty="0" err="1">
              <a:latin typeface="Calibri" panose="020F0502020204030204" pitchFamily="34" charset="0"/>
            </a:rPr>
            <a:t>Insurance</a:t>
          </a:r>
          <a:r>
            <a:rPr lang="tr-TR" sz="2400" kern="1200" dirty="0">
              <a:latin typeface="Calibri" panose="020F0502020204030204" pitchFamily="34" charset="0"/>
            </a:rPr>
            <a:t> &amp; </a:t>
          </a:r>
          <a:r>
            <a:rPr lang="tr-TR" sz="2400" kern="1200" dirty="0" err="1">
              <a:latin typeface="Calibri" panose="020F0502020204030204" pitchFamily="34" charset="0"/>
            </a:rPr>
            <a:t>Takaful</a:t>
          </a:r>
          <a:r>
            <a:rPr lang="tr-TR" sz="2400" kern="1200" dirty="0">
              <a:latin typeface="Calibri" panose="020F0502020204030204" pitchFamily="34" charset="0"/>
            </a:rPr>
            <a:t> </a:t>
          </a:r>
          <a:r>
            <a:rPr lang="tr-TR" sz="2400" kern="1200" dirty="0" err="1">
              <a:latin typeface="Calibri" panose="020F0502020204030204" pitchFamily="34" charset="0"/>
            </a:rPr>
            <a:t>Markets</a:t>
          </a:r>
          <a:endParaRPr lang="tr-TR" sz="2400" kern="1200" dirty="0">
            <a:latin typeface="Calibri" panose="020F0502020204030204" pitchFamily="34" charset="0"/>
          </a:endParaRPr>
        </a:p>
      </dsp:txBody>
      <dsp:txXfrm>
        <a:off x="59399" y="2003699"/>
        <a:ext cx="6374077" cy="1098002"/>
      </dsp:txXfrm>
    </dsp:sp>
    <dsp:sp modelId="{944156BC-A69A-4460-8C1D-6163FB357426}">
      <dsp:nvSpPr>
        <dsp:cNvPr id="0" name=""/>
        <dsp:cNvSpPr/>
      </dsp:nvSpPr>
      <dsp:spPr>
        <a:xfrm>
          <a:off x="0" y="3348300"/>
          <a:ext cx="6492875" cy="12168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 err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Proposed</a:t>
          </a:r>
          <a:r>
            <a:rPr lang="tr-TR" sz="2400" kern="12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 Model</a:t>
          </a:r>
        </a:p>
      </dsp:txBody>
      <dsp:txXfrm>
        <a:off x="59399" y="3407699"/>
        <a:ext cx="6374077" cy="1098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84AD1A-7F78-41CF-B7ED-6E499E35CBB0}">
      <dsp:nvSpPr>
        <dsp:cNvPr id="0" name=""/>
        <dsp:cNvSpPr/>
      </dsp:nvSpPr>
      <dsp:spPr>
        <a:xfrm>
          <a:off x="0" y="540299"/>
          <a:ext cx="6492875" cy="1216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 err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Executive</a:t>
          </a:r>
          <a:r>
            <a:rPr lang="tr-TR" sz="2400" kern="12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 </a:t>
          </a:r>
          <a:r>
            <a:rPr lang="tr-TR" sz="2400" kern="1200" dirty="0" err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Summary</a:t>
          </a:r>
          <a:endParaRPr lang="tr-TR" sz="2400" kern="1200" dirty="0">
            <a:solidFill>
              <a:schemeClr val="bg1">
                <a:lumMod val="50000"/>
              </a:schemeClr>
            </a:solidFill>
            <a:latin typeface="Calibri" panose="020F0502020204030204" pitchFamily="34" charset="0"/>
          </a:endParaRPr>
        </a:p>
      </dsp:txBody>
      <dsp:txXfrm>
        <a:off x="59399" y="599698"/>
        <a:ext cx="6374077" cy="1098002"/>
      </dsp:txXfrm>
    </dsp:sp>
    <dsp:sp modelId="{90DC4009-1B21-4156-94E0-9237AC24910F}">
      <dsp:nvSpPr>
        <dsp:cNvPr id="0" name=""/>
        <dsp:cNvSpPr/>
      </dsp:nvSpPr>
      <dsp:spPr>
        <a:xfrm>
          <a:off x="0" y="1944300"/>
          <a:ext cx="6492875" cy="121680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 err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The</a:t>
          </a:r>
          <a:r>
            <a:rPr lang="tr-TR" sz="2400" kern="12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 Size of </a:t>
          </a:r>
          <a:r>
            <a:rPr lang="tr-TR" sz="2400" kern="1200" dirty="0" err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Insurance</a:t>
          </a:r>
          <a:r>
            <a:rPr lang="tr-TR" sz="2400" kern="12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 &amp; </a:t>
          </a:r>
          <a:r>
            <a:rPr lang="tr-TR" sz="2400" kern="1200" dirty="0" err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Takaful</a:t>
          </a:r>
          <a:r>
            <a:rPr lang="tr-TR" sz="2400" kern="12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 </a:t>
          </a:r>
          <a:r>
            <a:rPr lang="tr-TR" sz="2400" kern="1200" dirty="0" err="1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rPr>
            <a:t>Markets</a:t>
          </a:r>
          <a:endParaRPr lang="tr-TR" sz="2400" kern="1200" dirty="0">
            <a:solidFill>
              <a:schemeClr val="bg1">
                <a:lumMod val="50000"/>
              </a:schemeClr>
            </a:solidFill>
            <a:latin typeface="Calibri" panose="020F0502020204030204" pitchFamily="34" charset="0"/>
          </a:endParaRPr>
        </a:p>
      </dsp:txBody>
      <dsp:txXfrm>
        <a:off x="59399" y="2003699"/>
        <a:ext cx="6374077" cy="1098002"/>
      </dsp:txXfrm>
    </dsp:sp>
    <dsp:sp modelId="{944156BC-A69A-4460-8C1D-6163FB357426}">
      <dsp:nvSpPr>
        <dsp:cNvPr id="0" name=""/>
        <dsp:cNvSpPr/>
      </dsp:nvSpPr>
      <dsp:spPr>
        <a:xfrm>
          <a:off x="0" y="3348300"/>
          <a:ext cx="6492875" cy="12168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 err="1">
              <a:latin typeface="Calibri" panose="020F0502020204030204" pitchFamily="34" charset="0"/>
            </a:rPr>
            <a:t>Proposed</a:t>
          </a:r>
          <a:r>
            <a:rPr lang="tr-TR" sz="2400" kern="1200" dirty="0">
              <a:latin typeface="Calibri" panose="020F0502020204030204" pitchFamily="34" charset="0"/>
            </a:rPr>
            <a:t> Model</a:t>
          </a:r>
        </a:p>
      </dsp:txBody>
      <dsp:txXfrm>
        <a:off x="59399" y="3407699"/>
        <a:ext cx="6374077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F2F08DE-9B41-4C97-AEA3-3F8AC7842A6D}" type="datetimeFigureOut">
              <a:rPr lang="tr-TR" smtClean="0"/>
              <a:t>09.11.2021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76183D8-A9A1-4B20-A6F1-67ADF27B44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864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F8AB37F-98D7-4866-A33E-7330CA4A1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EBA75E1-2EB8-4D69-8167-CC91396A8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60590D0-12E6-42D6-AFCA-706AF088C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FA0F-CC98-4297-84F9-82CF1EED83E3}" type="datetime1">
              <a:rPr lang="en-US" smtClean="0"/>
              <a:t>11/9/2021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99EB327-20FE-4039-B331-BABF62ECB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Levent Sümer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07BDC39-E43A-4D6D-B1DB-645F16F0A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F964-C300-4483-A287-63C7A046C3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8116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F60D316-4644-4F74-801D-A1DFD2FC1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B9B3D16-3827-4AFE-B31C-19815BB219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1E845F3-CB00-4D77-989F-728A84E9F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D49C-9584-4268-BAD7-C3BA416B2372}" type="datetime1">
              <a:rPr lang="en-US" smtClean="0"/>
              <a:t>11/9/2021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F7351F7-7788-45AD-9142-612CE3CF2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Levent Sümer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A2D050D-DDF3-4263-BBC1-492D3DFA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F964-C300-4483-A287-63C7A046C3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0241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D7A2DD32-6AD2-48AF-97A5-4CE513709D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CAF80B1-C52D-4325-BC18-D418F5069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A0B23F2-A0B5-49E1-B797-BE8F53765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CC51-1053-4785-A226-DEA406AC470F}" type="datetime1">
              <a:rPr lang="en-US" smtClean="0"/>
              <a:t>11/9/2021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46E78F9-8A95-4BC4-AF1F-3E19073BA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Levent Sümer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D34D5E6-FA25-46FF-832B-EA0DAED4E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F964-C300-4483-A287-63C7A046C3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9975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92B25C0-931C-471E-8D2B-B89E768FD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CA7616-62EC-4D67-97ED-C94168E9F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2C8687B-A3A6-4553-AE97-9C8B86989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125D-9046-49B8-AA5C-62DE8A896E2F}" type="datetime1">
              <a:rPr lang="en-US" smtClean="0"/>
              <a:t>11/9/2021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CC5DEE4-27BF-4F8A-B6B6-6985B4184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Levent Sümer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27E22CB-C5B0-466A-8386-3BE70C201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F964-C300-4483-A287-63C7A046C3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0851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451784D-4755-429C-BFBA-6508E2B3C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545D922-C623-498E-B751-D3A2FF132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4CCC3FA-2394-4CBF-B1A6-9D0F932D9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28BB-6B81-4FB6-9815-B51417CB1D76}" type="datetime1">
              <a:rPr lang="en-US" smtClean="0"/>
              <a:t>11/9/2021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AB09A04-F593-443D-AC06-E52CD1554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Levent Sümer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2E05C7A-78A3-4604-A1BB-08F0E1701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F964-C300-4483-A287-63C7A046C3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557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0B0E1CF-F0E4-4E8B-9B3F-359622AC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C4761E-CC10-4EEC-AE0D-228DBEBB94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66C2C93-E13F-4450-9A7E-B50333F426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D2E1078-2062-4E3D-8AD4-9C6D29CC7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1586E-060E-41F5-AEF1-D3C5974820A5}" type="datetime1">
              <a:rPr lang="en-US" smtClean="0"/>
              <a:t>11/9/2021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BDFFAC1-ED87-42D6-9BEA-B67D08A6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Levent Sümer 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F2B6A46-E758-49ED-BF42-106061407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F964-C300-4483-A287-63C7A046C3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982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7FABF58-4F87-40BA-A0C5-144D0AA2F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46EFB43-07F9-442E-A53E-1B791E7F8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590C403-2D7F-4BC8-849C-D595E7AFB6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D810B7B-BF69-4F9F-93FE-D922FEFE2C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9F20C7C8-8000-4E6A-8258-30D0F68524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AAC84BEF-C84D-43E0-8578-441A8063B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B20D-F08B-491D-A467-B842CD68E218}" type="datetime1">
              <a:rPr lang="en-US" smtClean="0"/>
              <a:t>11/9/2021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F5ACBD1-A3BA-447B-846D-03D803EBD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Levent Sümer 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A41C4CE-455C-4716-8C73-759465CCC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F964-C300-4483-A287-63C7A046C3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144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BBFC449-6AA4-4A10-AAB8-3787568D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C50A881-A67D-4A3E-9502-3096F639D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9B99-E151-4D24-9CFB-195F995A713A}" type="datetime1">
              <a:rPr lang="en-US" smtClean="0"/>
              <a:t>11/9/2021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137867F-1AE1-494A-A9FF-43A6BED04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Levent Sümer 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255A698-A126-45E1-B963-7574E0306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F964-C300-4483-A287-63C7A046C3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119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C4A843B-461D-462E-A695-76AEC5644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F263D-CD98-4532-A144-DF6ABE7494FB}" type="datetime1">
              <a:rPr lang="en-US" smtClean="0"/>
              <a:t>11/9/2021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2ECBB090-5488-48C4-BDC7-34321EC9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Levent Sümer 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CD37D97-0ECC-4C4F-B1E2-9B2C56AC9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F964-C300-4483-A287-63C7A046C3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5888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16759B0-327A-4E7B-87B9-F1B99815B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9D83451-5B3F-4465-B941-60B220A56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E166DC4-8FB9-4F89-A471-C9A1591E6A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D2834D4-4858-41C7-8FEC-E54F9D4A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32114-7CCD-4B9C-A4E5-ED8F7D3AE34B}" type="datetime1">
              <a:rPr lang="en-US" smtClean="0"/>
              <a:t>11/9/2021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A3B2B09-A3F0-4400-8D97-E3D3BCD0F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Levent Sümer 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B9AADED-4898-43FD-9AF4-E67E7AF46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F964-C300-4483-A287-63C7A046C3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088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75B852-1869-435D-AA13-54BD766F0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D8772D6-37B2-48C9-9AD4-ABE41165ED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9FE4EA0-378C-40AE-BB22-80A13B2840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0D8786C-277D-4463-A490-32651FC3A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E375-2771-44D8-A789-0881BA0473C6}" type="datetime1">
              <a:rPr lang="en-US" smtClean="0"/>
              <a:t>11/9/2021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8DA9675-37EA-4A82-8313-7A8A8C771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Dr. Levent Sümer 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455252F-98E3-476A-B4F2-B0BC3FA22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F964-C300-4483-A287-63C7A046C3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132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C7797ED-6DE0-4A5F-89E2-0452D1356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B84B741-9723-4C83-859D-7481F2ECD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5485124-8B23-4D6A-B1C0-3CD3FC875B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F7036-6780-440C-807E-7F7E37E0CD26}" type="datetime1">
              <a:rPr lang="en-US" smtClean="0"/>
              <a:t>11/9/2021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CC84F18-1091-4A8E-8D9F-2DF3CD9AA1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Dr. Levent Sümer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423A465-580A-462E-BAD4-C0D12CF537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4F964-C300-4483-A287-63C7A046C3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565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nvan 4">
            <a:extLst>
              <a:ext uri="{FF2B5EF4-FFF2-40B4-BE49-F238E27FC236}">
                <a16:creationId xmlns:a16="http://schemas.microsoft.com/office/drawing/2014/main" id="{D4407DD1-CC85-4DE3-9C02-0391A8700D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2164" y="237799"/>
            <a:ext cx="5288490" cy="2889114"/>
          </a:xfrm>
        </p:spPr>
        <p:txBody>
          <a:bodyPr anchor="b"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 New Takaful Approach for Social Justice</a:t>
            </a:r>
          </a:p>
        </p:txBody>
      </p:sp>
      <p:sp>
        <p:nvSpPr>
          <p:cNvPr id="6" name="Alt Başlık 5">
            <a:extLst>
              <a:ext uri="{FF2B5EF4-FFF2-40B4-BE49-F238E27FC236}">
                <a16:creationId xmlns:a16="http://schemas.microsoft.com/office/drawing/2014/main" id="{32C911BF-0E9B-42B6-B366-9B00E455E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128247"/>
            <a:ext cx="4645250" cy="1770509"/>
          </a:xfrm>
        </p:spPr>
        <p:txBody>
          <a:bodyPr anchor="t">
            <a:normAutofit/>
          </a:bodyPr>
          <a:lstStyle/>
          <a:p>
            <a:r>
              <a:rPr lang="tr-TR" sz="1800" b="1" dirty="0">
                <a:solidFill>
                  <a:schemeClr val="bg1"/>
                </a:solidFill>
              </a:rPr>
              <a:t>Dr. Levent SÜMER</a:t>
            </a:r>
          </a:p>
          <a:p>
            <a:r>
              <a:rPr lang="tr-TR" sz="1800" b="1" dirty="0" err="1">
                <a:solidFill>
                  <a:schemeClr val="bg1"/>
                </a:solidFill>
              </a:rPr>
              <a:t>Chairman</a:t>
            </a:r>
            <a:endParaRPr lang="tr-TR" sz="1800" b="1" dirty="0">
              <a:solidFill>
                <a:schemeClr val="bg1"/>
              </a:solidFill>
            </a:endParaRPr>
          </a:p>
          <a:p>
            <a:r>
              <a:rPr lang="tr-TR" sz="1800" b="1" dirty="0" err="1">
                <a:solidFill>
                  <a:schemeClr val="bg1"/>
                </a:solidFill>
              </a:rPr>
              <a:t>November</a:t>
            </a:r>
            <a:r>
              <a:rPr lang="tr-TR" sz="1800" b="1" dirty="0">
                <a:solidFill>
                  <a:schemeClr val="bg1"/>
                </a:solidFill>
              </a:rPr>
              <a:t> 10, 2021</a:t>
            </a:r>
          </a:p>
          <a:p>
            <a:r>
              <a:rPr lang="tr-TR" sz="1800" b="1" dirty="0">
                <a:solidFill>
                  <a:schemeClr val="bg1"/>
                </a:solidFill>
              </a:rPr>
              <a:t> 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77F8A637-8168-474F-B8CC-42D555DF3A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82" y="1682356"/>
            <a:ext cx="4047843" cy="212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702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7DB42FD-0689-4B29-B536-6F18CCC1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tr-TR" sz="3200" dirty="0" err="1">
                <a:solidFill>
                  <a:schemeClr val="bg1"/>
                </a:solidFill>
              </a:rPr>
              <a:t>Asset</a:t>
            </a:r>
            <a:r>
              <a:rPr lang="tr-TR" sz="3200" dirty="0">
                <a:solidFill>
                  <a:schemeClr val="bg1"/>
                </a:solidFill>
              </a:rPr>
              <a:t> </a:t>
            </a:r>
            <a:r>
              <a:rPr lang="tr-TR" sz="3200" dirty="0" err="1">
                <a:solidFill>
                  <a:schemeClr val="bg1"/>
                </a:solidFill>
              </a:rPr>
              <a:t>Allocations</a:t>
            </a:r>
            <a:endParaRPr lang="en-US" sz="3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902C249-8E08-41CC-8105-C9625C8BA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Dr. Levent Sümer 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986A163-0DAA-4BA6-BEB9-0303D3694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294F964-C300-4483-A287-63C7A046C33F}" type="slidenum">
              <a:rPr lang="en-US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  <p:graphicFrame>
        <p:nvGraphicFramePr>
          <p:cNvPr id="8" name="İçerik Yer Tutucusu 7">
            <a:extLst>
              <a:ext uri="{FF2B5EF4-FFF2-40B4-BE49-F238E27FC236}">
                <a16:creationId xmlns:a16="http://schemas.microsoft.com/office/drawing/2014/main" id="{6B03E85D-8A50-470B-A8DE-9520851A52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475302"/>
              </p:ext>
            </p:extLst>
          </p:nvPr>
        </p:nvGraphicFramePr>
        <p:xfrm>
          <a:off x="1733266" y="1437296"/>
          <a:ext cx="8521890" cy="54207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6880">
                  <a:extLst>
                    <a:ext uri="{9D8B030D-6E8A-4147-A177-3AD203B41FA5}">
                      <a16:colId xmlns:a16="http://schemas.microsoft.com/office/drawing/2014/main" val="1632878144"/>
                    </a:ext>
                  </a:extLst>
                </a:gridCol>
                <a:gridCol w="1353002">
                  <a:extLst>
                    <a:ext uri="{9D8B030D-6E8A-4147-A177-3AD203B41FA5}">
                      <a16:colId xmlns:a16="http://schemas.microsoft.com/office/drawing/2014/main" val="2546252259"/>
                    </a:ext>
                  </a:extLst>
                </a:gridCol>
                <a:gridCol w="1353002">
                  <a:extLst>
                    <a:ext uri="{9D8B030D-6E8A-4147-A177-3AD203B41FA5}">
                      <a16:colId xmlns:a16="http://schemas.microsoft.com/office/drawing/2014/main" val="2114461414"/>
                    </a:ext>
                  </a:extLst>
                </a:gridCol>
                <a:gridCol w="1353002">
                  <a:extLst>
                    <a:ext uri="{9D8B030D-6E8A-4147-A177-3AD203B41FA5}">
                      <a16:colId xmlns:a16="http://schemas.microsoft.com/office/drawing/2014/main" val="2087091517"/>
                    </a:ext>
                  </a:extLst>
                </a:gridCol>
                <a:gridCol w="1353002">
                  <a:extLst>
                    <a:ext uri="{9D8B030D-6E8A-4147-A177-3AD203B41FA5}">
                      <a16:colId xmlns:a16="http://schemas.microsoft.com/office/drawing/2014/main" val="1787752567"/>
                    </a:ext>
                  </a:extLst>
                </a:gridCol>
                <a:gridCol w="1353002">
                  <a:extLst>
                    <a:ext uri="{9D8B030D-6E8A-4147-A177-3AD203B41FA5}">
                      <a16:colId xmlns:a16="http://schemas.microsoft.com/office/drawing/2014/main" val="289861752"/>
                    </a:ext>
                  </a:extLst>
                </a:gridCol>
              </a:tblGrid>
              <a:tr h="7648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effectLst/>
                        </a:rPr>
                        <a:t> 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 err="1">
                          <a:effectLst/>
                        </a:rPr>
                        <a:t>Bills</a:t>
                      </a:r>
                      <a:r>
                        <a:rPr lang="tr-TR" sz="1600" b="1" u="none" strike="noStrike" dirty="0">
                          <a:effectLst/>
                        </a:rPr>
                        <a:t> </a:t>
                      </a:r>
                      <a:r>
                        <a:rPr lang="tr-TR" sz="1600" b="1" u="none" strike="noStrike" dirty="0" err="1">
                          <a:effectLst/>
                        </a:rPr>
                        <a:t>and</a:t>
                      </a:r>
                      <a:r>
                        <a:rPr lang="tr-TR" sz="1600" b="1" u="none" strike="noStrike" dirty="0">
                          <a:effectLst/>
                        </a:rPr>
                        <a:t> </a:t>
                      </a:r>
                      <a:r>
                        <a:rPr lang="tr-TR" sz="1600" b="1" u="none" strike="noStrike" dirty="0" err="1">
                          <a:effectLst/>
                        </a:rPr>
                        <a:t>bonds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 err="1">
                          <a:effectLst/>
                        </a:rPr>
                        <a:t>Equity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Cash </a:t>
                      </a:r>
                      <a:r>
                        <a:rPr lang="tr-TR" sz="1600" b="1" u="none" strike="noStrike" dirty="0" err="1">
                          <a:effectLst/>
                        </a:rPr>
                        <a:t>and</a:t>
                      </a:r>
                      <a:r>
                        <a:rPr lang="tr-TR" sz="1600" b="1" u="none" strike="noStrike" dirty="0">
                          <a:effectLst/>
                        </a:rPr>
                        <a:t> </a:t>
                      </a:r>
                      <a:r>
                        <a:rPr lang="tr-TR" sz="1600" b="1" u="none" strike="noStrike" dirty="0" err="1">
                          <a:effectLst/>
                        </a:rPr>
                        <a:t>deposits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CIS (</a:t>
                      </a:r>
                      <a:r>
                        <a:rPr lang="tr-TR" sz="1600" b="1" u="none" strike="noStrike" dirty="0" err="1">
                          <a:effectLst/>
                        </a:rPr>
                        <a:t>when</a:t>
                      </a:r>
                      <a:r>
                        <a:rPr lang="tr-TR" sz="1600" b="1" u="none" strike="noStrike" dirty="0">
                          <a:effectLst/>
                        </a:rPr>
                        <a:t> </a:t>
                      </a:r>
                      <a:r>
                        <a:rPr lang="tr-TR" sz="1600" b="1" u="none" strike="noStrike" dirty="0" err="1">
                          <a:effectLst/>
                        </a:rPr>
                        <a:t>look-through</a:t>
                      </a:r>
                      <a:r>
                        <a:rPr lang="tr-TR" sz="1600" b="1" u="none" strike="noStrike" dirty="0">
                          <a:effectLst/>
                        </a:rPr>
                        <a:t> </a:t>
                      </a:r>
                      <a:r>
                        <a:rPr lang="tr-TR" sz="1600" b="1" u="none" strike="noStrike" dirty="0" err="1">
                          <a:effectLst/>
                        </a:rPr>
                        <a:t>unavailable</a:t>
                      </a:r>
                      <a:r>
                        <a:rPr lang="tr-TR" sz="1600" b="1" u="none" strike="noStrike" dirty="0">
                          <a:effectLst/>
                        </a:rPr>
                        <a:t>)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 err="1">
                          <a:effectLst/>
                        </a:rPr>
                        <a:t>Others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extLst>
                  <a:ext uri="{0D108BD9-81ED-4DB2-BD59-A6C34878D82A}">
                    <a16:rowId xmlns:a16="http://schemas.microsoft.com/office/drawing/2014/main" val="3889409027"/>
                  </a:ext>
                </a:extLst>
              </a:tr>
              <a:tr h="258656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Costa Rica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76,9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3,6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6,3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..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13,2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3707507468"/>
                  </a:ext>
                </a:extLst>
              </a:tr>
              <a:tr h="258656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Estonia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76,4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0,2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18,0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4,1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1,4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1467282137"/>
                  </a:ext>
                </a:extLst>
              </a:tr>
              <a:tr h="258656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Slovenia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76,0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14,1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3,4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..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6,5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1849776844"/>
                  </a:ext>
                </a:extLst>
              </a:tr>
              <a:tr h="258656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India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75,9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18,5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1,3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1,0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3,3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2719081833"/>
                  </a:ext>
                </a:extLst>
              </a:tr>
              <a:tr h="258656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Australia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74,8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10,2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10,4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..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4,6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4139556659"/>
                  </a:ext>
                </a:extLst>
              </a:tr>
              <a:tr h="258656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Paraguay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74,4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1,9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18,3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..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5,4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2977225087"/>
                  </a:ext>
                </a:extLst>
              </a:tr>
              <a:tr h="258656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Italy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74,3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9,1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..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14,3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2,3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4161585983"/>
                  </a:ext>
                </a:extLst>
              </a:tr>
              <a:tr h="258656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 err="1">
                          <a:effectLst/>
                        </a:rPr>
                        <a:t>Norway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73,1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21,5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1,2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..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4,2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1187234589"/>
                  </a:ext>
                </a:extLst>
              </a:tr>
              <a:tr h="258656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Belgium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71,4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6,5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2,7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..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19,4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174823062"/>
                  </a:ext>
                </a:extLst>
              </a:tr>
              <a:tr h="258656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Czech Republic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70,6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14,1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5,9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..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9,4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4026362880"/>
                  </a:ext>
                </a:extLst>
              </a:tr>
              <a:tr h="258656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Germany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70,5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12,8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1,8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..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15,0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3319102924"/>
                  </a:ext>
                </a:extLst>
              </a:tr>
              <a:tr h="258656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Bolivia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69,9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0,9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4,8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..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24,4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2108812788"/>
                  </a:ext>
                </a:extLst>
              </a:tr>
              <a:tr h="258656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Poland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69,6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21,9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3,6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..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4,9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2888612028"/>
                  </a:ext>
                </a:extLst>
              </a:tr>
              <a:tr h="258656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Sri Lanka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65,4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7,4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17,7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..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9,5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573315241"/>
                  </a:ext>
                </a:extLst>
              </a:tr>
              <a:tr h="258656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Israel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62,9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5,2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7,7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..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24,2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3331148351"/>
                  </a:ext>
                </a:extLst>
              </a:tr>
              <a:tr h="258656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 err="1">
                          <a:effectLst/>
                        </a:rPr>
                        <a:t>Austria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62,5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16,4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3,3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..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17,7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2010965173"/>
                  </a:ext>
                </a:extLst>
              </a:tr>
              <a:tr h="258656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United States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62,4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13,2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3,9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..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20,5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1429322999"/>
                  </a:ext>
                </a:extLst>
              </a:tr>
              <a:tr h="258656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 err="1">
                          <a:effectLst/>
                        </a:rPr>
                        <a:t>Singapore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61,9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12,5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4,5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16,7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4,4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1046113015"/>
                  </a:ext>
                </a:extLst>
              </a:tr>
            </a:tbl>
          </a:graphicData>
        </a:graphic>
      </p:graphicFrame>
      <p:sp>
        <p:nvSpPr>
          <p:cNvPr id="7" name="Metin kutusu 6">
            <a:extLst>
              <a:ext uri="{FF2B5EF4-FFF2-40B4-BE49-F238E27FC236}">
                <a16:creationId xmlns:a16="http://schemas.microsoft.com/office/drawing/2014/main" id="{4BBE8181-1FD4-4EE1-92F3-8C42B10592EB}"/>
              </a:ext>
            </a:extLst>
          </p:cNvPr>
          <p:cNvSpPr txBox="1"/>
          <p:nvPr/>
        </p:nvSpPr>
        <p:spPr>
          <a:xfrm>
            <a:off x="107703" y="6464830"/>
            <a:ext cx="2304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/>
              <a:t>Source: OECD, 2020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5817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7DB42FD-0689-4B29-B536-6F18CCC1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tr-TR" sz="3200" dirty="0" err="1">
                <a:solidFill>
                  <a:schemeClr val="bg1"/>
                </a:solidFill>
              </a:rPr>
              <a:t>Asset</a:t>
            </a:r>
            <a:r>
              <a:rPr lang="tr-TR" sz="3200" dirty="0">
                <a:solidFill>
                  <a:schemeClr val="bg1"/>
                </a:solidFill>
              </a:rPr>
              <a:t> </a:t>
            </a:r>
            <a:r>
              <a:rPr lang="tr-TR" sz="3200" dirty="0" err="1">
                <a:solidFill>
                  <a:schemeClr val="bg1"/>
                </a:solidFill>
              </a:rPr>
              <a:t>Allocations</a:t>
            </a:r>
            <a:endParaRPr lang="en-US" sz="3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902C249-8E08-41CC-8105-C9625C8BA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Dr. Levent Sümer 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986A163-0DAA-4BA6-BEB9-0303D3694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294F964-C300-4483-A287-63C7A046C33F}" type="slidenum">
              <a:rPr lang="en-US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  <p:graphicFrame>
        <p:nvGraphicFramePr>
          <p:cNvPr id="8" name="İçerik Yer Tutucusu 7">
            <a:extLst>
              <a:ext uri="{FF2B5EF4-FFF2-40B4-BE49-F238E27FC236}">
                <a16:creationId xmlns:a16="http://schemas.microsoft.com/office/drawing/2014/main" id="{6B03E85D-8A50-470B-A8DE-9520851A52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854387"/>
              </p:ext>
            </p:extLst>
          </p:nvPr>
        </p:nvGraphicFramePr>
        <p:xfrm>
          <a:off x="1501253" y="1684075"/>
          <a:ext cx="9294124" cy="47236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6089">
                  <a:extLst>
                    <a:ext uri="{9D8B030D-6E8A-4147-A177-3AD203B41FA5}">
                      <a16:colId xmlns:a16="http://schemas.microsoft.com/office/drawing/2014/main" val="1632878144"/>
                    </a:ext>
                  </a:extLst>
                </a:gridCol>
                <a:gridCol w="1475607">
                  <a:extLst>
                    <a:ext uri="{9D8B030D-6E8A-4147-A177-3AD203B41FA5}">
                      <a16:colId xmlns:a16="http://schemas.microsoft.com/office/drawing/2014/main" val="2546252259"/>
                    </a:ext>
                  </a:extLst>
                </a:gridCol>
                <a:gridCol w="1475607">
                  <a:extLst>
                    <a:ext uri="{9D8B030D-6E8A-4147-A177-3AD203B41FA5}">
                      <a16:colId xmlns:a16="http://schemas.microsoft.com/office/drawing/2014/main" val="2114461414"/>
                    </a:ext>
                  </a:extLst>
                </a:gridCol>
                <a:gridCol w="1475607">
                  <a:extLst>
                    <a:ext uri="{9D8B030D-6E8A-4147-A177-3AD203B41FA5}">
                      <a16:colId xmlns:a16="http://schemas.microsoft.com/office/drawing/2014/main" val="2087091517"/>
                    </a:ext>
                  </a:extLst>
                </a:gridCol>
                <a:gridCol w="1475607">
                  <a:extLst>
                    <a:ext uri="{9D8B030D-6E8A-4147-A177-3AD203B41FA5}">
                      <a16:colId xmlns:a16="http://schemas.microsoft.com/office/drawing/2014/main" val="1787752567"/>
                    </a:ext>
                  </a:extLst>
                </a:gridCol>
                <a:gridCol w="1475607">
                  <a:extLst>
                    <a:ext uri="{9D8B030D-6E8A-4147-A177-3AD203B41FA5}">
                      <a16:colId xmlns:a16="http://schemas.microsoft.com/office/drawing/2014/main" val="289861752"/>
                    </a:ext>
                  </a:extLst>
                </a:gridCol>
              </a:tblGrid>
              <a:tr h="64223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u="none" strike="noStrike" dirty="0">
                          <a:effectLst/>
                        </a:rPr>
                        <a:t> 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 err="1">
                          <a:effectLst/>
                        </a:rPr>
                        <a:t>Bills</a:t>
                      </a:r>
                      <a:r>
                        <a:rPr lang="tr-TR" sz="1600" b="1" u="none" strike="noStrike" dirty="0">
                          <a:effectLst/>
                        </a:rPr>
                        <a:t> </a:t>
                      </a:r>
                      <a:r>
                        <a:rPr lang="tr-TR" sz="1600" b="1" u="none" strike="noStrike" dirty="0" err="1">
                          <a:effectLst/>
                        </a:rPr>
                        <a:t>and</a:t>
                      </a:r>
                      <a:r>
                        <a:rPr lang="tr-TR" sz="1600" b="1" u="none" strike="noStrike" dirty="0">
                          <a:effectLst/>
                        </a:rPr>
                        <a:t> </a:t>
                      </a:r>
                      <a:r>
                        <a:rPr lang="tr-TR" sz="1600" b="1" u="none" strike="noStrike" dirty="0" err="1">
                          <a:effectLst/>
                        </a:rPr>
                        <a:t>bonds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 err="1">
                          <a:effectLst/>
                        </a:rPr>
                        <a:t>Equity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Cash </a:t>
                      </a:r>
                      <a:r>
                        <a:rPr lang="tr-TR" sz="1600" b="1" u="none" strike="noStrike" dirty="0" err="1">
                          <a:effectLst/>
                        </a:rPr>
                        <a:t>and</a:t>
                      </a:r>
                      <a:r>
                        <a:rPr lang="tr-TR" sz="1600" b="1" u="none" strike="noStrike" dirty="0">
                          <a:effectLst/>
                        </a:rPr>
                        <a:t> </a:t>
                      </a:r>
                      <a:r>
                        <a:rPr lang="tr-TR" sz="1600" b="1" u="none" strike="noStrike" dirty="0" err="1">
                          <a:effectLst/>
                        </a:rPr>
                        <a:t>deposits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CIS (</a:t>
                      </a:r>
                      <a:r>
                        <a:rPr lang="tr-TR" sz="1600" b="1" u="none" strike="noStrike" dirty="0" err="1">
                          <a:effectLst/>
                        </a:rPr>
                        <a:t>when</a:t>
                      </a:r>
                      <a:r>
                        <a:rPr lang="tr-TR" sz="1600" b="1" u="none" strike="noStrike" dirty="0">
                          <a:effectLst/>
                        </a:rPr>
                        <a:t> </a:t>
                      </a:r>
                      <a:r>
                        <a:rPr lang="tr-TR" sz="1600" b="1" u="none" strike="noStrike" dirty="0" err="1">
                          <a:effectLst/>
                        </a:rPr>
                        <a:t>look-through</a:t>
                      </a:r>
                      <a:r>
                        <a:rPr lang="tr-TR" sz="1600" b="1" u="none" strike="noStrike" dirty="0">
                          <a:effectLst/>
                        </a:rPr>
                        <a:t> </a:t>
                      </a:r>
                      <a:r>
                        <a:rPr lang="tr-TR" sz="1600" b="1" u="none" strike="noStrike" dirty="0" err="1">
                          <a:effectLst/>
                        </a:rPr>
                        <a:t>unavailable</a:t>
                      </a:r>
                      <a:r>
                        <a:rPr lang="tr-TR" sz="1600" b="1" u="none" strike="noStrike" dirty="0">
                          <a:effectLst/>
                        </a:rPr>
                        <a:t>)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 err="1">
                          <a:effectLst/>
                        </a:rPr>
                        <a:t>Others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extLst>
                  <a:ext uri="{0D108BD9-81ED-4DB2-BD59-A6C34878D82A}">
                    <a16:rowId xmlns:a16="http://schemas.microsoft.com/office/drawing/2014/main" val="3889409027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United Kingdom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57,1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4,3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18,7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..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19,9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3152011911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Guatemala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56,9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1,8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24,2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..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17,1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416516201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Chile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56,4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8,6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4,7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..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30,2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3120057856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New Zealand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56,0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3,6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13,0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26,8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0,6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1031453446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Netherlands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53,1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3,0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3,9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6,9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33,1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3469831957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Iceland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48,5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20,5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0,5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20,4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10,1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3670054344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Argentina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47,1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6,3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2,1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29,8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14,7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1077756169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Switzerland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47,0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6,9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4,5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..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41,6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310324191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Russia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44,4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6,1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22,3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0,2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27,1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1577406801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Finland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41,7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13,3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13,6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18,9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12,5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3199845894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Luxembourg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37,9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4,4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4,6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..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53,1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2239829800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Sweden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34,2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38,5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2,4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12,9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12,0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2421036519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Denmark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34,1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42,3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3,5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5,3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14,8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1797304664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Turkey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29,5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3,6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64,0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2,9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0,0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667594268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Indonesia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22,2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29,1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13,6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31,5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3,6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2300214085"/>
                  </a:ext>
                </a:extLst>
              </a:tr>
              <a:tr h="222242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Honduras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6,0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63,2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9,0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..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21,9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2038127640"/>
                  </a:ext>
                </a:extLst>
              </a:tr>
            </a:tbl>
          </a:graphicData>
        </a:graphic>
      </p:graphicFrame>
      <p:sp>
        <p:nvSpPr>
          <p:cNvPr id="9" name="Metin kutusu 8">
            <a:extLst>
              <a:ext uri="{FF2B5EF4-FFF2-40B4-BE49-F238E27FC236}">
                <a16:creationId xmlns:a16="http://schemas.microsoft.com/office/drawing/2014/main" id="{79C4104D-8418-4093-81FC-DCAAA1EC5DC1}"/>
              </a:ext>
            </a:extLst>
          </p:cNvPr>
          <p:cNvSpPr txBox="1"/>
          <p:nvPr/>
        </p:nvSpPr>
        <p:spPr>
          <a:xfrm>
            <a:off x="353363" y="6489123"/>
            <a:ext cx="2304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/>
              <a:t>Source: OECD, 2020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06341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7DB42FD-0689-4B29-B536-6F18CCC1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</a:rPr>
              <a:t>The Size of Takaful Market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İçerik Yer Tutucusu 5">
            <a:extLst>
              <a:ext uri="{FF2B5EF4-FFF2-40B4-BE49-F238E27FC236}">
                <a16:creationId xmlns:a16="http://schemas.microsoft.com/office/drawing/2014/main" id="{32853285-1082-4B58-88FF-64C320F668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567" y="2571777"/>
            <a:ext cx="5455917" cy="3707718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Resim 6">
            <a:extLst>
              <a:ext uri="{FF2B5EF4-FFF2-40B4-BE49-F238E27FC236}">
                <a16:creationId xmlns:a16="http://schemas.microsoft.com/office/drawing/2014/main" id="{C00D7D8C-E320-4D5F-BC32-9F7D258941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073" y="2760997"/>
            <a:ext cx="5455917" cy="3125066"/>
          </a:xfrm>
          <a:prstGeom prst="rect">
            <a:avLst/>
          </a:prstGeom>
        </p:spPr>
      </p:pic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902C249-8E08-41CC-8105-C9625C8BA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22430"/>
            <a:ext cx="4114800" cy="3474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898989"/>
                </a:solidFill>
                <a:latin typeface="+mn-lt"/>
                <a:ea typeface="+mn-ea"/>
                <a:cs typeface="+mn-cs"/>
              </a:rPr>
              <a:t>Dr. Levent Sümer 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986A163-0DAA-4BA6-BEB9-0303D3694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3343" y="6522430"/>
            <a:ext cx="2743200" cy="3474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294F964-C300-4483-A287-63C7A046C33F}" type="slidenum">
              <a:rPr lang="en-US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DB905173-C88C-4C4A-933C-224A28669E65}"/>
              </a:ext>
            </a:extLst>
          </p:cNvPr>
          <p:cNvSpPr txBox="1"/>
          <p:nvPr/>
        </p:nvSpPr>
        <p:spPr>
          <a:xfrm>
            <a:off x="546351" y="6279495"/>
            <a:ext cx="2304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/>
              <a:t>Source: ICD-</a:t>
            </a:r>
            <a:r>
              <a:rPr lang="tr-TR" sz="1400" i="1" dirty="0" err="1"/>
              <a:t>Refinitiv</a:t>
            </a:r>
            <a:r>
              <a:rPr lang="tr-TR" sz="1400" i="1" dirty="0"/>
              <a:t>, 2019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06279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7DB42FD-0689-4B29-B536-6F18CCC19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tr-TR" sz="3600" b="1" dirty="0" err="1"/>
              <a:t>Timeline</a:t>
            </a:r>
            <a:r>
              <a:rPr lang="tr-TR" sz="3600" b="1" dirty="0"/>
              <a:t> &amp; Market </a:t>
            </a:r>
            <a:r>
              <a:rPr lang="tr-TR" sz="3600" b="1" dirty="0" err="1"/>
              <a:t>Shares</a:t>
            </a:r>
            <a:r>
              <a:rPr lang="tr-TR" sz="3600" b="1" dirty="0"/>
              <a:t> of </a:t>
            </a:r>
            <a:r>
              <a:rPr lang="tr-TR" sz="3600" b="1" dirty="0" err="1"/>
              <a:t>Takaful</a:t>
            </a:r>
            <a:endParaRPr lang="en-US" sz="3600" b="1" dirty="0"/>
          </a:p>
        </p:txBody>
      </p:sp>
      <p:sp>
        <p:nvSpPr>
          <p:cNvPr id="12" name="Metin Yer Tutucusu 11">
            <a:extLst>
              <a:ext uri="{FF2B5EF4-FFF2-40B4-BE49-F238E27FC236}">
                <a16:creationId xmlns:a16="http://schemas.microsoft.com/office/drawing/2014/main" id="{1DA459CA-D6F6-47FE-BFE8-26D9A6E5E1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/>
              <a:t>Timeline</a:t>
            </a:r>
            <a:endParaRPr lang="en-US" dirty="0"/>
          </a:p>
        </p:txBody>
      </p:sp>
      <p:sp>
        <p:nvSpPr>
          <p:cNvPr id="10" name="İçerik Yer Tutucusu 9">
            <a:extLst>
              <a:ext uri="{FF2B5EF4-FFF2-40B4-BE49-F238E27FC236}">
                <a16:creationId xmlns:a16="http://schemas.microsoft.com/office/drawing/2014/main" id="{E636A618-479B-4147-8904-A7343C75617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r>
              <a:rPr lang="tr-TR" sz="2400" dirty="0"/>
              <a:t>1</a:t>
            </a:r>
            <a:r>
              <a:rPr lang="en-US" sz="2400" dirty="0"/>
              <a:t>979</a:t>
            </a:r>
            <a:r>
              <a:rPr lang="tr-TR" sz="2400" dirty="0"/>
              <a:t>: </a:t>
            </a:r>
            <a:r>
              <a:rPr lang="en-US" sz="2400" dirty="0"/>
              <a:t>Sudan </a:t>
            </a:r>
            <a:endParaRPr lang="tr-TR" sz="2400" dirty="0"/>
          </a:p>
          <a:p>
            <a:r>
              <a:rPr lang="tr-TR" sz="2400" dirty="0"/>
              <a:t>1980: </a:t>
            </a:r>
            <a:r>
              <a:rPr lang="en-US" sz="2400" dirty="0"/>
              <a:t>UAE </a:t>
            </a:r>
            <a:endParaRPr lang="tr-TR" sz="2400" dirty="0"/>
          </a:p>
          <a:p>
            <a:r>
              <a:rPr lang="tr-TR" sz="2400" dirty="0"/>
              <a:t>1983: </a:t>
            </a:r>
            <a:r>
              <a:rPr lang="en-US" sz="2400" dirty="0"/>
              <a:t>Saudi Arabia </a:t>
            </a:r>
            <a:endParaRPr lang="tr-TR" sz="2400" dirty="0"/>
          </a:p>
          <a:p>
            <a:r>
              <a:rPr lang="tr-TR" sz="2400" dirty="0"/>
              <a:t>1989: </a:t>
            </a:r>
            <a:r>
              <a:rPr lang="en-US" sz="2400" dirty="0"/>
              <a:t>Bahrain</a:t>
            </a:r>
            <a:endParaRPr lang="tr-TR" sz="2400" dirty="0"/>
          </a:p>
          <a:p>
            <a:r>
              <a:rPr lang="tr-TR" sz="2400" dirty="0"/>
              <a:t>1995: </a:t>
            </a:r>
            <a:r>
              <a:rPr lang="en-US" sz="2400" dirty="0"/>
              <a:t>Qatar </a:t>
            </a:r>
          </a:p>
        </p:txBody>
      </p:sp>
      <p:sp>
        <p:nvSpPr>
          <p:cNvPr id="13" name="Metin Yer Tutucusu 12">
            <a:extLst>
              <a:ext uri="{FF2B5EF4-FFF2-40B4-BE49-F238E27FC236}">
                <a16:creationId xmlns:a16="http://schemas.microsoft.com/office/drawing/2014/main" id="{4AE397B5-1725-422C-8934-A2834F2EE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/>
              <a:t>Market </a:t>
            </a:r>
            <a:r>
              <a:rPr lang="tr-TR" dirty="0" err="1"/>
              <a:t>Share</a:t>
            </a:r>
            <a:endParaRPr lang="en-US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902C249-8E08-41CC-8105-C9625C8BA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latin typeface="+mn-lt"/>
                <a:ea typeface="+mn-ea"/>
                <a:cs typeface="+mn-cs"/>
              </a:rPr>
              <a:t>Dr. Levent Sümer 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986A163-0DAA-4BA6-BEB9-0303D3694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</a:pPr>
            <a:fld id="{E294F964-C300-4483-A287-63C7A046C33F}" type="slidenum">
              <a:rPr lang="en-US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790F19D5-D0D7-49FD-A2D8-87280F6DA9F9}"/>
              </a:ext>
            </a:extLst>
          </p:cNvPr>
          <p:cNvSpPr txBox="1"/>
          <p:nvPr/>
        </p:nvSpPr>
        <p:spPr>
          <a:xfrm>
            <a:off x="546351" y="6279495"/>
            <a:ext cx="2304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/>
              <a:t>Source: IFSB, 2018</a:t>
            </a:r>
            <a:endParaRPr lang="en-US" i="1" dirty="0"/>
          </a:p>
        </p:txBody>
      </p:sp>
      <p:graphicFrame>
        <p:nvGraphicFramePr>
          <p:cNvPr id="22" name="İçerik Yer Tutucusu 21">
            <a:extLst>
              <a:ext uri="{FF2B5EF4-FFF2-40B4-BE49-F238E27FC236}">
                <a16:creationId xmlns:a16="http://schemas.microsoft.com/office/drawing/2014/main" id="{15EAED6E-0A48-4467-A4E5-2B95448E9DE4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61907136"/>
              </p:ext>
            </p:extLst>
          </p:nvPr>
        </p:nvGraphicFramePr>
        <p:xfrm>
          <a:off x="5216856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6240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7DB42FD-0689-4B29-B536-6F18CCC1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tr-TR" sz="4000" dirty="0" err="1">
                <a:solidFill>
                  <a:srgbClr val="FFFFFF"/>
                </a:solidFill>
              </a:rPr>
              <a:t>Insurance</a:t>
            </a:r>
            <a:r>
              <a:rPr lang="tr-TR" sz="4000" dirty="0">
                <a:solidFill>
                  <a:srgbClr val="FFFFFF"/>
                </a:solidFill>
              </a:rPr>
              <a:t> Market in </a:t>
            </a:r>
            <a:r>
              <a:rPr lang="tr-TR" sz="4000" dirty="0" err="1">
                <a:solidFill>
                  <a:srgbClr val="FFFFFF"/>
                </a:solidFill>
              </a:rPr>
              <a:t>Turkey</a:t>
            </a:r>
            <a:r>
              <a:rPr lang="tr-TR" sz="4000" dirty="0">
                <a:solidFill>
                  <a:srgbClr val="FFFFFF"/>
                </a:solidFill>
              </a:rPr>
              <a:t> </a:t>
            </a:r>
          </a:p>
        </p:txBody>
      </p:sp>
      <p:graphicFrame>
        <p:nvGraphicFramePr>
          <p:cNvPr id="7" name="İçerik Yer Tutucusu 6">
            <a:extLst>
              <a:ext uri="{FF2B5EF4-FFF2-40B4-BE49-F238E27FC236}">
                <a16:creationId xmlns:a16="http://schemas.microsoft.com/office/drawing/2014/main" id="{D5FCE14C-A435-4D57-944C-75D7EAA180E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29031" y="2471189"/>
          <a:ext cx="9694172" cy="3341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38495">
                  <a:extLst>
                    <a:ext uri="{9D8B030D-6E8A-4147-A177-3AD203B41FA5}">
                      <a16:colId xmlns:a16="http://schemas.microsoft.com/office/drawing/2014/main" val="800437959"/>
                    </a:ext>
                  </a:extLst>
                </a:gridCol>
                <a:gridCol w="1118559">
                  <a:extLst>
                    <a:ext uri="{9D8B030D-6E8A-4147-A177-3AD203B41FA5}">
                      <a16:colId xmlns:a16="http://schemas.microsoft.com/office/drawing/2014/main" val="2414756832"/>
                    </a:ext>
                  </a:extLst>
                </a:gridCol>
                <a:gridCol w="1118559">
                  <a:extLst>
                    <a:ext uri="{9D8B030D-6E8A-4147-A177-3AD203B41FA5}">
                      <a16:colId xmlns:a16="http://schemas.microsoft.com/office/drawing/2014/main" val="3864982351"/>
                    </a:ext>
                  </a:extLst>
                </a:gridCol>
                <a:gridCol w="1118559">
                  <a:extLst>
                    <a:ext uri="{9D8B030D-6E8A-4147-A177-3AD203B41FA5}">
                      <a16:colId xmlns:a16="http://schemas.microsoft.com/office/drawing/2014/main" val="1195046354"/>
                    </a:ext>
                  </a:extLst>
                </a:gridCol>
              </a:tblGrid>
              <a:tr h="556895"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>
                          <a:effectLst/>
                        </a:rPr>
                        <a:t>Size of </a:t>
                      </a:r>
                      <a:r>
                        <a:rPr lang="tr-TR" sz="2000" b="1" u="none" strike="noStrike" dirty="0" err="1">
                          <a:effectLst/>
                        </a:rPr>
                        <a:t>the</a:t>
                      </a:r>
                      <a:r>
                        <a:rPr lang="tr-TR" sz="2000" b="1" u="none" strike="noStrike" dirty="0">
                          <a:effectLst/>
                        </a:rPr>
                        <a:t> </a:t>
                      </a:r>
                      <a:r>
                        <a:rPr lang="tr-TR" sz="2000" b="1" u="none" strike="noStrike" dirty="0" err="1">
                          <a:effectLst/>
                        </a:rPr>
                        <a:t>Industry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 err="1">
                          <a:effectLst/>
                        </a:rPr>
                        <a:t>Non</a:t>
                      </a:r>
                      <a:r>
                        <a:rPr lang="tr-TR" sz="2000" b="1" u="none" strike="noStrike" dirty="0">
                          <a:effectLst/>
                        </a:rPr>
                        <a:t>-Life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>
                          <a:effectLst/>
                        </a:rPr>
                        <a:t>Life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1" u="none" strike="noStrike" dirty="0">
                          <a:effectLst/>
                        </a:rPr>
                        <a:t>Total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7006096"/>
                  </a:ext>
                </a:extLst>
              </a:tr>
              <a:tr h="5568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Total Premium (End of 2019) - Billion TL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57,9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11,4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69,3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5141616"/>
                  </a:ext>
                </a:extLst>
              </a:tr>
              <a:tr h="5568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Total Premium (End of </a:t>
                      </a:r>
                      <a:r>
                        <a:rPr lang="tr-TR" sz="2000" b="1" u="none" strike="noStrike" dirty="0" err="1">
                          <a:effectLst/>
                        </a:rPr>
                        <a:t>October</a:t>
                      </a:r>
                      <a:r>
                        <a:rPr lang="en-US" sz="2000" b="1" u="none" strike="noStrike" dirty="0">
                          <a:effectLst/>
                        </a:rPr>
                        <a:t> 2020) - Billion TL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 dirty="0">
                          <a:effectLst/>
                        </a:rPr>
                        <a:t>12,2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 dirty="0">
                          <a:effectLst/>
                        </a:rPr>
                        <a:t>64,7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6633290"/>
                  </a:ext>
                </a:extLst>
              </a:tr>
              <a:tr h="5568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Number of Companies (Inc. Pension and reassurance)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 dirty="0">
                          <a:effectLst/>
                        </a:rPr>
                        <a:t>38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22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63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1283522"/>
                  </a:ext>
                </a:extLst>
              </a:tr>
              <a:tr h="5568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Total Damages Paid (End of 2019) - Billion TL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35,9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 dirty="0">
                          <a:effectLst/>
                        </a:rPr>
                        <a:t>3,6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39,5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022447"/>
                  </a:ext>
                </a:extLst>
              </a:tr>
              <a:tr h="55689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Damage/Premium (End of 2019)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>
                          <a:effectLst/>
                        </a:rPr>
                        <a:t>70,20%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 dirty="0">
                          <a:effectLst/>
                        </a:rPr>
                        <a:t>33%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 dirty="0">
                          <a:effectLst/>
                        </a:rPr>
                        <a:t>63,60%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3768252"/>
                  </a:ext>
                </a:extLst>
              </a:tr>
            </a:tbl>
          </a:graphicData>
        </a:graphic>
      </p:graphicFrame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902C249-8E08-41CC-8105-C9625C8BA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5528" y="6382512"/>
            <a:ext cx="6757416" cy="32004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tr-TR" sz="1000"/>
              <a:t>Dr. Levent Sümer 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986A163-0DAA-4BA6-BEB9-0303D3694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294F964-C300-4483-A287-63C7A046C33F}" type="slidenum">
              <a:rPr lang="tr-TR" sz="1000"/>
              <a:pPr>
                <a:spcAft>
                  <a:spcPts val="600"/>
                </a:spcAft>
              </a:pPr>
              <a:t>14</a:t>
            </a:fld>
            <a:endParaRPr lang="tr-TR" sz="1000"/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F395CD27-DF3A-49DE-A2F5-8ACDF1CBD955}"/>
              </a:ext>
            </a:extLst>
          </p:cNvPr>
          <p:cNvSpPr txBox="1"/>
          <p:nvPr/>
        </p:nvSpPr>
        <p:spPr>
          <a:xfrm>
            <a:off x="409710" y="5977239"/>
            <a:ext cx="2304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/>
              <a:t>Source: TSB, 2020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16037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7DB42FD-0689-4B29-B536-6F18CCC1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tr-TR" sz="4000" dirty="0" err="1">
                <a:solidFill>
                  <a:srgbClr val="FFFFFF"/>
                </a:solidFill>
              </a:rPr>
              <a:t>Takaful</a:t>
            </a:r>
            <a:r>
              <a:rPr lang="tr-TR" sz="4000" dirty="0">
                <a:solidFill>
                  <a:srgbClr val="FFFFFF"/>
                </a:solidFill>
              </a:rPr>
              <a:t> Market in </a:t>
            </a:r>
            <a:r>
              <a:rPr lang="tr-TR" sz="4000" dirty="0" err="1">
                <a:solidFill>
                  <a:srgbClr val="FFFFFF"/>
                </a:solidFill>
              </a:rPr>
              <a:t>Turkey</a:t>
            </a:r>
            <a:r>
              <a:rPr lang="tr-TR" sz="40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95D578F-11D9-4070-8955-051AFC489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3708" y="2177172"/>
            <a:ext cx="9708995" cy="3567173"/>
          </a:xfrm>
        </p:spPr>
        <p:txBody>
          <a:bodyPr anchor="ctr">
            <a:normAutofit/>
          </a:bodyPr>
          <a:lstStyle/>
          <a:p>
            <a:r>
              <a:rPr lang="tr-TR" sz="2400" b="1" dirty="0"/>
              <a:t>Total Premium: </a:t>
            </a:r>
            <a:r>
              <a:rPr lang="en-US" sz="2400" b="1" dirty="0"/>
              <a:t>3</a:t>
            </a:r>
            <a:r>
              <a:rPr lang="tr-TR" sz="2400" b="1" dirty="0"/>
              <a:t>,44 </a:t>
            </a:r>
            <a:r>
              <a:rPr lang="tr-TR" sz="2400" b="1" dirty="0" err="1"/>
              <a:t>billion</a:t>
            </a:r>
            <a:r>
              <a:rPr lang="tr-TR" sz="2400" b="1" dirty="0"/>
              <a:t> TL </a:t>
            </a:r>
            <a:r>
              <a:rPr lang="tr-TR" sz="2400" dirty="0"/>
              <a:t>(</a:t>
            </a:r>
            <a:r>
              <a:rPr lang="tr-TR" sz="2400" dirty="0" err="1"/>
              <a:t>end</a:t>
            </a:r>
            <a:r>
              <a:rPr lang="tr-TR" sz="2400" dirty="0"/>
              <a:t> of 2019) (</a:t>
            </a:r>
            <a:r>
              <a:rPr lang="tr-TR" sz="2400" dirty="0" err="1"/>
              <a:t>non</a:t>
            </a:r>
            <a:r>
              <a:rPr lang="tr-TR" sz="2400" dirty="0"/>
              <a:t>-life 94%, life: 6%)</a:t>
            </a:r>
          </a:p>
          <a:p>
            <a:r>
              <a:rPr lang="tr-TR" sz="2400" b="1" dirty="0"/>
              <a:t>Total Premium: 3,41 </a:t>
            </a:r>
            <a:r>
              <a:rPr lang="tr-TR" sz="2400" b="1" dirty="0" err="1"/>
              <a:t>billion</a:t>
            </a:r>
            <a:r>
              <a:rPr lang="tr-TR" sz="2400" b="1" dirty="0"/>
              <a:t> TL </a:t>
            </a:r>
            <a:r>
              <a:rPr lang="tr-TR" sz="2400" dirty="0"/>
              <a:t>(</a:t>
            </a:r>
            <a:r>
              <a:rPr lang="tr-TR" sz="2400" dirty="0" err="1"/>
              <a:t>end</a:t>
            </a:r>
            <a:r>
              <a:rPr lang="tr-TR" sz="2400" dirty="0"/>
              <a:t> of </a:t>
            </a:r>
            <a:r>
              <a:rPr lang="tr-TR" sz="2400" dirty="0" err="1"/>
              <a:t>October</a:t>
            </a:r>
            <a:r>
              <a:rPr lang="tr-TR" sz="2400" dirty="0"/>
              <a:t> 2020)</a:t>
            </a:r>
          </a:p>
          <a:p>
            <a:r>
              <a:rPr lang="tr-TR" sz="2400" dirty="0"/>
              <a:t>Total </a:t>
            </a:r>
            <a:r>
              <a:rPr lang="tr-TR" sz="2400" b="1" dirty="0" err="1"/>
              <a:t>share</a:t>
            </a:r>
            <a:r>
              <a:rPr lang="tr-TR" sz="2400" dirty="0"/>
              <a:t> in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insurance</a:t>
            </a:r>
            <a:r>
              <a:rPr lang="tr-TR" sz="2400" dirty="0"/>
              <a:t> market:</a:t>
            </a:r>
            <a:r>
              <a:rPr lang="tr-TR" sz="2400" b="1" dirty="0"/>
              <a:t> 5%</a:t>
            </a:r>
          </a:p>
          <a:p>
            <a:r>
              <a:rPr lang="tr-TR" sz="2400" b="1" dirty="0"/>
              <a:t>12 </a:t>
            </a:r>
            <a:r>
              <a:rPr lang="tr-TR" sz="2400" b="1" dirty="0" err="1"/>
              <a:t>companies</a:t>
            </a:r>
            <a:r>
              <a:rPr lang="tr-TR" sz="2400" b="1" dirty="0"/>
              <a:t> (4 </a:t>
            </a:r>
            <a:r>
              <a:rPr lang="tr-TR" sz="2400" b="1" dirty="0" err="1"/>
              <a:t>full</a:t>
            </a:r>
            <a:r>
              <a:rPr lang="tr-TR" sz="2400" b="1" dirty="0"/>
              <a:t> </a:t>
            </a:r>
            <a:r>
              <a:rPr lang="tr-TR" sz="2400" b="1" dirty="0" err="1"/>
              <a:t>takaful</a:t>
            </a:r>
            <a:r>
              <a:rPr lang="tr-TR" sz="2400" b="1" dirty="0"/>
              <a:t> </a:t>
            </a:r>
            <a:r>
              <a:rPr lang="tr-TR" sz="2400" dirty="0" err="1"/>
              <a:t>companies</a:t>
            </a:r>
            <a:r>
              <a:rPr lang="tr-TR" sz="2400" dirty="0"/>
              <a:t>, 8 </a:t>
            </a:r>
            <a:r>
              <a:rPr lang="tr-TR" sz="2400" dirty="0" err="1"/>
              <a:t>opeate</a:t>
            </a:r>
            <a:r>
              <a:rPr lang="tr-TR" sz="2400" dirty="0"/>
              <a:t> as </a:t>
            </a:r>
            <a:r>
              <a:rPr lang="tr-TR" sz="2400" dirty="0" err="1"/>
              <a:t>window</a:t>
            </a:r>
            <a:r>
              <a:rPr lang="tr-TR" sz="2400" dirty="0"/>
              <a:t> </a:t>
            </a:r>
            <a:r>
              <a:rPr lang="tr-TR" sz="2400" dirty="0" err="1"/>
              <a:t>under</a:t>
            </a:r>
            <a:r>
              <a:rPr lang="tr-TR" sz="2400" dirty="0"/>
              <a:t> </a:t>
            </a:r>
            <a:r>
              <a:rPr lang="tr-TR" sz="2400" dirty="0" err="1"/>
              <a:t>conventional</a:t>
            </a:r>
            <a:r>
              <a:rPr lang="tr-TR" sz="2400" dirty="0"/>
              <a:t> </a:t>
            </a:r>
            <a:r>
              <a:rPr lang="tr-TR" sz="2400" dirty="0" err="1"/>
              <a:t>insurance</a:t>
            </a:r>
            <a:r>
              <a:rPr lang="tr-TR" sz="2400" dirty="0"/>
              <a:t>)</a:t>
            </a:r>
          </a:p>
          <a:p>
            <a:endParaRPr lang="tr-TR" sz="2400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902C249-8E08-41CC-8105-C9625C8BA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5528" y="6382512"/>
            <a:ext cx="6757416" cy="32004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tr-TR" sz="1000"/>
              <a:t>Dr. Levent Sümer 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986A163-0DAA-4BA6-BEB9-0303D3694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294F964-C300-4483-A287-63C7A046C33F}" type="slidenum">
              <a:rPr lang="tr-TR" sz="1000"/>
              <a:pPr>
                <a:spcAft>
                  <a:spcPts val="600"/>
                </a:spcAft>
              </a:pPr>
              <a:t>15</a:t>
            </a:fld>
            <a:endParaRPr lang="tr-TR" sz="1000"/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94D81714-3719-4D80-ADEA-995D2462FD89}"/>
              </a:ext>
            </a:extLst>
          </p:cNvPr>
          <p:cNvSpPr txBox="1"/>
          <p:nvPr/>
        </p:nvSpPr>
        <p:spPr>
          <a:xfrm>
            <a:off x="409710" y="5977239"/>
            <a:ext cx="2304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/>
              <a:t>Source: TSB, 2020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93952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tr-TR" sz="4000" b="1">
                <a:solidFill>
                  <a:srgbClr val="FFFFFF"/>
                </a:solidFill>
              </a:rPr>
              <a:t>Content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10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840152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5D30D0CB-9F0D-4937-A1DE-A01A85586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Dr. Levent Sümer </a:t>
            </a:r>
          </a:p>
        </p:txBody>
      </p:sp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F4FA8481-D2DE-4C83-9282-86C387410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4F964-C300-4483-A287-63C7A046C33F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1339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7DB42FD-0689-4B29-B536-6F18CCC1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tr-TR" sz="4000" dirty="0" err="1">
                <a:solidFill>
                  <a:srgbClr val="FFFFFF"/>
                </a:solidFill>
              </a:rPr>
              <a:t>The</a:t>
            </a:r>
            <a:r>
              <a:rPr lang="tr-TR" sz="4000" dirty="0">
                <a:solidFill>
                  <a:srgbClr val="FFFFFF"/>
                </a:solidFill>
              </a:rPr>
              <a:t> New </a:t>
            </a:r>
            <a:r>
              <a:rPr lang="tr-TR" sz="4000" dirty="0" err="1">
                <a:solidFill>
                  <a:srgbClr val="FFFFFF"/>
                </a:solidFill>
              </a:rPr>
              <a:t>Takaful</a:t>
            </a:r>
            <a:r>
              <a:rPr lang="tr-TR" sz="4000" dirty="0">
                <a:solidFill>
                  <a:srgbClr val="FFFFFF"/>
                </a:solidFill>
              </a:rPr>
              <a:t> Model – </a:t>
            </a:r>
            <a:r>
              <a:rPr lang="tr-TR" sz="4000" b="1" dirty="0" err="1">
                <a:solidFill>
                  <a:srgbClr val="FFFFFF"/>
                </a:solidFill>
              </a:rPr>
              <a:t>Modified</a:t>
            </a:r>
            <a:r>
              <a:rPr lang="tr-TR" sz="4000" b="1" dirty="0">
                <a:solidFill>
                  <a:srgbClr val="FFFFFF"/>
                </a:solidFill>
              </a:rPr>
              <a:t> </a:t>
            </a:r>
            <a:r>
              <a:rPr lang="tr-TR" sz="4000" b="1" dirty="0" err="1">
                <a:solidFill>
                  <a:srgbClr val="FFFFFF"/>
                </a:solidFill>
              </a:rPr>
              <a:t>Hybrid</a:t>
            </a:r>
            <a:r>
              <a:rPr lang="tr-TR" sz="4000" b="1" dirty="0">
                <a:solidFill>
                  <a:srgbClr val="FFFFFF"/>
                </a:solidFill>
              </a:rPr>
              <a:t> Model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95D578F-11D9-4070-8955-051AFC489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3708" y="2177172"/>
            <a:ext cx="9708995" cy="3567173"/>
          </a:xfrm>
        </p:spPr>
        <p:txBody>
          <a:bodyPr anchor="ctr">
            <a:normAutofit fontScale="85000" lnSpcReduction="10000"/>
          </a:bodyPr>
          <a:lstStyle/>
          <a:p>
            <a:pPr algn="just"/>
            <a:endParaRPr lang="tr-TR" sz="2400" dirty="0"/>
          </a:p>
          <a:p>
            <a:pPr algn="just"/>
            <a:r>
              <a:rPr lang="en-US" sz="2400" dirty="0"/>
              <a:t>The policyholders (participants) sign a contract with the takaful company and contribute to the policyholders’ fund. </a:t>
            </a:r>
          </a:p>
          <a:p>
            <a:pPr algn="just"/>
            <a:r>
              <a:rPr lang="en-US" sz="2400" dirty="0"/>
              <a:t>Each participant has a minimum contribution limit that covers the potential </a:t>
            </a:r>
            <a:r>
              <a:rPr lang="tr-TR" sz="2400" dirty="0"/>
              <a:t>d</a:t>
            </a:r>
            <a:r>
              <a:rPr lang="en-US" sz="2400" dirty="0" err="1"/>
              <a:t>amages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/>
              <a:t>The claims for each participant are paid from his/her contribution.</a:t>
            </a:r>
          </a:p>
          <a:p>
            <a:pPr algn="just"/>
            <a:r>
              <a:rPr lang="en-US" sz="2400" dirty="0"/>
              <a:t>The takaful operator is paid a management fee.</a:t>
            </a:r>
          </a:p>
          <a:p>
            <a:pPr algn="just"/>
            <a:r>
              <a:rPr lang="en-US" sz="2400" dirty="0"/>
              <a:t>After the claims and management fees are paid, if there is any surplus from the participant’s contribution, the participants chose one of the three options: donating the remaining part (</a:t>
            </a:r>
            <a:r>
              <a:rPr lang="en-US" sz="2400" dirty="0" err="1"/>
              <a:t>sadaka</a:t>
            </a:r>
            <a:r>
              <a:rPr lang="en-US" sz="2400" dirty="0"/>
              <a:t>), giving an interest-free loan to those who have deficits (</a:t>
            </a:r>
            <a:r>
              <a:rPr lang="en-US" sz="2400" dirty="0" err="1"/>
              <a:t>qarz</a:t>
            </a:r>
            <a:r>
              <a:rPr lang="en-US" sz="2400" dirty="0"/>
              <a:t>-ı </a:t>
            </a:r>
            <a:r>
              <a:rPr lang="en-US" sz="2400" dirty="0" err="1"/>
              <a:t>hasen</a:t>
            </a:r>
            <a:r>
              <a:rPr lang="en-US" sz="2400" dirty="0"/>
              <a:t>) or direct it to Sharia-compliant investments.</a:t>
            </a:r>
          </a:p>
          <a:p>
            <a:pPr algn="just"/>
            <a:r>
              <a:rPr lang="en-US" sz="2400" dirty="0"/>
              <a:t>There is also an option for paying a success fee to the takaful operator.</a:t>
            </a:r>
          </a:p>
          <a:p>
            <a:pPr marL="0" indent="0" algn="just">
              <a:buNone/>
            </a:pPr>
            <a:endParaRPr lang="tr-TR" sz="2400" b="1" dirty="0"/>
          </a:p>
          <a:p>
            <a:endParaRPr lang="tr-TR" sz="2400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902C249-8E08-41CC-8105-C9625C8BA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5528" y="6382512"/>
            <a:ext cx="6757416" cy="32004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tr-TR" sz="1000"/>
              <a:t>Dr. Levent Sümer 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986A163-0DAA-4BA6-BEB9-0303D3694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294F964-C300-4483-A287-63C7A046C33F}" type="slidenum">
              <a:rPr lang="tr-TR" sz="1000"/>
              <a:pPr>
                <a:spcAft>
                  <a:spcPts val="600"/>
                </a:spcAft>
              </a:pPr>
              <a:t>17</a:t>
            </a:fld>
            <a:endParaRPr lang="tr-TR" sz="1000"/>
          </a:p>
        </p:txBody>
      </p:sp>
    </p:spTree>
    <p:extLst>
      <p:ext uri="{BB962C8B-B14F-4D97-AF65-F5344CB8AC3E}">
        <p14:creationId xmlns:p14="http://schemas.microsoft.com/office/powerpoint/2010/main" val="572717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7DB42FD-0689-4B29-B536-6F18CCC1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tr-TR" sz="3000">
                <a:solidFill>
                  <a:srgbClr val="FFFFFF"/>
                </a:solidFill>
              </a:rPr>
              <a:t>The New Takaful Model – </a:t>
            </a:r>
            <a:r>
              <a:rPr lang="tr-TR" sz="3000" b="1">
                <a:solidFill>
                  <a:srgbClr val="FFFFFF"/>
                </a:solidFill>
              </a:rPr>
              <a:t>Modified Hybrid Model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95D578F-11D9-4070-8955-051AFC489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951" y="3355130"/>
            <a:ext cx="2669407" cy="2427333"/>
          </a:xfrm>
        </p:spPr>
        <p:txBody>
          <a:bodyPr>
            <a:normAutofit/>
          </a:bodyPr>
          <a:lstStyle/>
          <a:p>
            <a:endParaRPr lang="tr-TR" sz="1600"/>
          </a:p>
          <a:p>
            <a:pPr marL="0" indent="0">
              <a:buNone/>
            </a:pPr>
            <a:endParaRPr lang="tr-TR" sz="1600" b="1"/>
          </a:p>
          <a:p>
            <a:endParaRPr lang="tr-TR" sz="1600"/>
          </a:p>
        </p:txBody>
      </p:sp>
      <p:pic>
        <p:nvPicPr>
          <p:cNvPr id="12" name="Resim 11">
            <a:extLst>
              <a:ext uri="{FF2B5EF4-FFF2-40B4-BE49-F238E27FC236}">
                <a16:creationId xmlns:a16="http://schemas.microsoft.com/office/drawing/2014/main" id="{897C7FEC-15C4-43CA-AD50-C32CF3620D0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59932" y="963182"/>
            <a:ext cx="7505893" cy="5128129"/>
          </a:xfrm>
          <a:prstGeom prst="rect">
            <a:avLst/>
          </a:prstGeom>
          <a:noFill/>
        </p:spPr>
      </p:pic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902C249-8E08-41CC-8105-C9625C8BA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2102" y="6356350"/>
            <a:ext cx="5459798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tr-TR">
                <a:solidFill>
                  <a:prstClr val="black">
                    <a:tint val="75000"/>
                  </a:prstClr>
                </a:solidFill>
              </a:rPr>
              <a:t>Dr. Levent Sümer 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986A163-0DAA-4BA6-BEB9-0303D3694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25100" y="6356350"/>
            <a:ext cx="10287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294F964-C300-4483-A287-63C7A046C33F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0496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7DB42FD-0689-4B29-B536-6F18CCC1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tr-TR" sz="4000" dirty="0" err="1">
                <a:solidFill>
                  <a:srgbClr val="FFFFFF"/>
                </a:solidFill>
              </a:rPr>
              <a:t>The</a:t>
            </a:r>
            <a:r>
              <a:rPr lang="tr-TR" sz="4000" dirty="0">
                <a:solidFill>
                  <a:srgbClr val="FFFFFF"/>
                </a:solidFill>
              </a:rPr>
              <a:t> New </a:t>
            </a:r>
            <a:r>
              <a:rPr lang="tr-TR" sz="4000" dirty="0" err="1">
                <a:solidFill>
                  <a:srgbClr val="FFFFFF"/>
                </a:solidFill>
              </a:rPr>
              <a:t>Takaful</a:t>
            </a:r>
            <a:r>
              <a:rPr lang="tr-TR" sz="4000" dirty="0">
                <a:solidFill>
                  <a:srgbClr val="FFFFFF"/>
                </a:solidFill>
              </a:rPr>
              <a:t> Model – </a:t>
            </a:r>
            <a:r>
              <a:rPr lang="tr-TR" sz="4000" b="1" dirty="0" err="1">
                <a:solidFill>
                  <a:srgbClr val="FFFFFF"/>
                </a:solidFill>
              </a:rPr>
              <a:t>Modified</a:t>
            </a:r>
            <a:r>
              <a:rPr lang="tr-TR" sz="4000" b="1" dirty="0">
                <a:solidFill>
                  <a:srgbClr val="FFFFFF"/>
                </a:solidFill>
              </a:rPr>
              <a:t> </a:t>
            </a:r>
            <a:r>
              <a:rPr lang="tr-TR" sz="4000" b="1" dirty="0" err="1">
                <a:solidFill>
                  <a:srgbClr val="FFFFFF"/>
                </a:solidFill>
              </a:rPr>
              <a:t>Hybrid</a:t>
            </a:r>
            <a:r>
              <a:rPr lang="tr-TR" sz="4000" b="1" dirty="0">
                <a:solidFill>
                  <a:srgbClr val="FFFFFF"/>
                </a:solidFill>
              </a:rPr>
              <a:t> Model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95D578F-11D9-4070-8955-051AFC489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3708" y="2177172"/>
            <a:ext cx="9708995" cy="4331204"/>
          </a:xfrm>
        </p:spPr>
        <p:txBody>
          <a:bodyPr anchor="ctr">
            <a:normAutofit fontScale="85000" lnSpcReduction="10000"/>
          </a:bodyPr>
          <a:lstStyle/>
          <a:p>
            <a:pPr algn="just"/>
            <a:endParaRPr lang="tr-TR" sz="2400" dirty="0"/>
          </a:p>
          <a:p>
            <a:pPr algn="just"/>
            <a:r>
              <a:rPr lang="en-US" sz="2400" dirty="0"/>
              <a:t>The new model developed works like a pension fund mechanism, but the main difference is that, instead of waiting until the retirement age to get a monthly income through pension fund, the damages are paid from the yearly contributions of the participants and the surplus are directed to </a:t>
            </a:r>
            <a:r>
              <a:rPr lang="en-US" sz="2400" b="1" dirty="0"/>
              <a:t>donation, interest-free loan or Sharia-compliant investments such as venture capital investment funds, sukuk, real estate investment funds, Islamic real estate investment trusts, direct real estate, etc.</a:t>
            </a:r>
            <a:r>
              <a:rPr lang="en-US" sz="2400" dirty="0"/>
              <a:t> </a:t>
            </a:r>
            <a:endParaRPr lang="tr-TR" sz="2400" dirty="0"/>
          </a:p>
          <a:p>
            <a:pPr algn="just"/>
            <a:r>
              <a:rPr lang="en-US" sz="2400" dirty="0"/>
              <a:t>This new model also creates an </a:t>
            </a:r>
            <a:r>
              <a:rPr lang="en-US" sz="2400" b="1" dirty="0"/>
              <a:t>investment ecosystem where other Islamic tools are also included. </a:t>
            </a:r>
            <a:r>
              <a:rPr lang="en-US" sz="2400" dirty="0"/>
              <a:t>The takaful operator who manages the process works as a professional fund management company. </a:t>
            </a:r>
          </a:p>
          <a:p>
            <a:pPr algn="just"/>
            <a:r>
              <a:rPr lang="en-US" sz="2400" dirty="0"/>
              <a:t>The model developed can be applied for any type of insurance including health, life, car, home, construction, professional indemnity, travel, traffic, transportation, fire, machinery and equipment, etc.</a:t>
            </a:r>
          </a:p>
          <a:p>
            <a:pPr algn="just"/>
            <a:r>
              <a:rPr lang="en-US" sz="2400" dirty="0"/>
              <a:t>While the </a:t>
            </a:r>
            <a:r>
              <a:rPr lang="en-US" sz="2400" b="1" dirty="0"/>
              <a:t>right side of the model stresses more on the humanitarian part, the left side is focused on increasing the returns</a:t>
            </a:r>
            <a:r>
              <a:rPr lang="en-US" sz="2400" dirty="0"/>
              <a:t> of the contributions of the participants.</a:t>
            </a:r>
          </a:p>
          <a:p>
            <a:pPr marL="0" indent="0" algn="just">
              <a:buNone/>
            </a:pPr>
            <a:endParaRPr lang="tr-TR" sz="2400" b="1" dirty="0"/>
          </a:p>
          <a:p>
            <a:endParaRPr lang="tr-TR" sz="2400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902C249-8E08-41CC-8105-C9625C8BA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5528" y="6382512"/>
            <a:ext cx="6757416" cy="32004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tr-TR" sz="1000"/>
              <a:t>Dr. Levent Sümer 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986A163-0DAA-4BA6-BEB9-0303D3694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294F964-C300-4483-A287-63C7A046C33F}" type="slidenum">
              <a:rPr lang="tr-TR" sz="1000"/>
              <a:pPr>
                <a:spcAft>
                  <a:spcPts val="600"/>
                </a:spcAft>
              </a:pPr>
              <a:t>19</a:t>
            </a:fld>
            <a:endParaRPr lang="tr-TR" sz="1000"/>
          </a:p>
        </p:txBody>
      </p:sp>
    </p:spTree>
    <p:extLst>
      <p:ext uri="{BB962C8B-B14F-4D97-AF65-F5344CB8AC3E}">
        <p14:creationId xmlns:p14="http://schemas.microsoft.com/office/powerpoint/2010/main" val="426159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tr-TR" sz="4000" b="1">
                <a:solidFill>
                  <a:srgbClr val="FFFFFF"/>
                </a:solidFill>
              </a:rPr>
              <a:t>Content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10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616645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5D30D0CB-9F0D-4937-A1DE-A01A85586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Dr. Levent Sümer </a:t>
            </a:r>
          </a:p>
        </p:txBody>
      </p:sp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F4FA8481-D2DE-4C83-9282-86C387410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4F964-C300-4483-A287-63C7A046C33F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02683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6BEF4656-0683-4420-BED2-A1C88CED7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40C6DFE-A65D-4403-B6BC-B3955D185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56" name="Freeform 5">
              <a:extLst>
                <a:ext uri="{FF2B5EF4-FFF2-40B4-BE49-F238E27FC236}">
                  <a16:creationId xmlns:a16="http://schemas.microsoft.com/office/drawing/2014/main" id="{61570451-0F79-49FA-9006-DDA34158A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Freeform 6">
              <a:extLst>
                <a:ext uri="{FF2B5EF4-FFF2-40B4-BE49-F238E27FC236}">
                  <a16:creationId xmlns:a16="http://schemas.microsoft.com/office/drawing/2014/main" id="{73ED4693-3203-430A-B494-E5572D882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7">
              <a:extLst>
                <a:ext uri="{FF2B5EF4-FFF2-40B4-BE49-F238E27FC236}">
                  <a16:creationId xmlns:a16="http://schemas.microsoft.com/office/drawing/2014/main" id="{92C81946-966A-4F98-B6D5-39416D856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8">
              <a:extLst>
                <a:ext uri="{FF2B5EF4-FFF2-40B4-BE49-F238E27FC236}">
                  <a16:creationId xmlns:a16="http://schemas.microsoft.com/office/drawing/2014/main" id="{CFF22F7A-2A49-4D98-8016-E3ADF34E9B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9">
              <a:extLst>
                <a:ext uri="{FF2B5EF4-FFF2-40B4-BE49-F238E27FC236}">
                  <a16:creationId xmlns:a16="http://schemas.microsoft.com/office/drawing/2014/main" id="{5E47559A-3055-4BF1-A481-FF0888273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0">
              <a:extLst>
                <a:ext uri="{FF2B5EF4-FFF2-40B4-BE49-F238E27FC236}">
                  <a16:creationId xmlns:a16="http://schemas.microsoft.com/office/drawing/2014/main" id="{7FC3188E-62A8-41B8-A8E7-734397100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1">
              <a:extLst>
                <a:ext uri="{FF2B5EF4-FFF2-40B4-BE49-F238E27FC236}">
                  <a16:creationId xmlns:a16="http://schemas.microsoft.com/office/drawing/2014/main" id="{AACB5179-11E1-483B-9F71-605DFF0DF0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2">
              <a:extLst>
                <a:ext uri="{FF2B5EF4-FFF2-40B4-BE49-F238E27FC236}">
                  <a16:creationId xmlns:a16="http://schemas.microsoft.com/office/drawing/2014/main" id="{08077595-049F-4D02-BE55-694962FBD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3">
              <a:extLst>
                <a:ext uri="{FF2B5EF4-FFF2-40B4-BE49-F238E27FC236}">
                  <a16:creationId xmlns:a16="http://schemas.microsoft.com/office/drawing/2014/main" id="{0BD6263D-1C03-40DF-9628-88542C63B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4">
              <a:extLst>
                <a:ext uri="{FF2B5EF4-FFF2-40B4-BE49-F238E27FC236}">
                  <a16:creationId xmlns:a16="http://schemas.microsoft.com/office/drawing/2014/main" id="{7D5A3CBA-EC92-49C5-BA5D-14C628D55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5">
              <a:extLst>
                <a:ext uri="{FF2B5EF4-FFF2-40B4-BE49-F238E27FC236}">
                  <a16:creationId xmlns:a16="http://schemas.microsoft.com/office/drawing/2014/main" id="{680A3DC5-4E47-4F87-9328-A7B07168B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16">
              <a:extLst>
                <a:ext uri="{FF2B5EF4-FFF2-40B4-BE49-F238E27FC236}">
                  <a16:creationId xmlns:a16="http://schemas.microsoft.com/office/drawing/2014/main" id="{8B207045-4F4A-4CF9-BD4B-F82BE21BEE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17">
              <a:extLst>
                <a:ext uri="{FF2B5EF4-FFF2-40B4-BE49-F238E27FC236}">
                  <a16:creationId xmlns:a16="http://schemas.microsoft.com/office/drawing/2014/main" id="{D1A09BB2-6A65-49E5-B6DA-86330A7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18">
              <a:extLst>
                <a:ext uri="{FF2B5EF4-FFF2-40B4-BE49-F238E27FC236}">
                  <a16:creationId xmlns:a16="http://schemas.microsoft.com/office/drawing/2014/main" id="{AA0550FC-A296-4ED3-8025-0857A9AD16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19">
              <a:extLst>
                <a:ext uri="{FF2B5EF4-FFF2-40B4-BE49-F238E27FC236}">
                  <a16:creationId xmlns:a16="http://schemas.microsoft.com/office/drawing/2014/main" id="{94BB60CD-EF3A-436F-93A3-45DE0D1D8A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0">
              <a:extLst>
                <a:ext uri="{FF2B5EF4-FFF2-40B4-BE49-F238E27FC236}">
                  <a16:creationId xmlns:a16="http://schemas.microsoft.com/office/drawing/2014/main" id="{AB302E06-FB93-40A4-9442-A22CAACB9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21">
              <a:extLst>
                <a:ext uri="{FF2B5EF4-FFF2-40B4-BE49-F238E27FC236}">
                  <a16:creationId xmlns:a16="http://schemas.microsoft.com/office/drawing/2014/main" id="{37294D15-9328-422C-A53D-A3FE7C394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22">
              <a:extLst>
                <a:ext uri="{FF2B5EF4-FFF2-40B4-BE49-F238E27FC236}">
                  <a16:creationId xmlns:a16="http://schemas.microsoft.com/office/drawing/2014/main" id="{C225D3FA-9D52-4638-8B28-75FA605A4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23">
              <a:extLst>
                <a:ext uri="{FF2B5EF4-FFF2-40B4-BE49-F238E27FC236}">
                  <a16:creationId xmlns:a16="http://schemas.microsoft.com/office/drawing/2014/main" id="{9EE46D05-61E5-4A82-BDF8-2CB05405C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24">
              <a:extLst>
                <a:ext uri="{FF2B5EF4-FFF2-40B4-BE49-F238E27FC236}">
                  <a16:creationId xmlns:a16="http://schemas.microsoft.com/office/drawing/2014/main" id="{3CC2F79D-17F2-44CB-93AF-FF6E1E184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25">
              <a:extLst>
                <a:ext uri="{FF2B5EF4-FFF2-40B4-BE49-F238E27FC236}">
                  <a16:creationId xmlns:a16="http://schemas.microsoft.com/office/drawing/2014/main" id="{75C66F41-CC84-445A-A14E-69FB88ABC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78" name="Rectangle 77">
            <a:extLst>
              <a:ext uri="{FF2B5EF4-FFF2-40B4-BE49-F238E27FC236}">
                <a16:creationId xmlns:a16="http://schemas.microsoft.com/office/drawing/2014/main" id="{C4CCB850-8E75-43A0-AE24-BEE25764B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578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Unvan 4">
            <a:extLst>
              <a:ext uri="{FF2B5EF4-FFF2-40B4-BE49-F238E27FC236}">
                <a16:creationId xmlns:a16="http://schemas.microsoft.com/office/drawing/2014/main" id="{D4407DD1-CC85-4DE3-9C02-0391A8700D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224" y="960120"/>
            <a:ext cx="3867912" cy="41696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tr-TR" sz="44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THANK YOU</a:t>
            </a:r>
            <a:endParaRPr lang="en-US" sz="4400" b="1" kern="1200" dirty="0">
              <a:solidFill>
                <a:schemeClr val="tx1"/>
              </a:solidFill>
              <a:latin typeface="+mn-lt"/>
              <a:ea typeface="+mj-ea"/>
              <a:cs typeface="+mj-cs"/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3E2D009B-70F6-4703-A06F-6829E40A1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lt Başlık 5">
            <a:extLst>
              <a:ext uri="{FF2B5EF4-FFF2-40B4-BE49-F238E27FC236}">
                <a16:creationId xmlns:a16="http://schemas.microsoft.com/office/drawing/2014/main" id="{32C911BF-0E9B-42B6-B366-9B00E455E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3480" y="960120"/>
            <a:ext cx="5513832" cy="416966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b="1" dirty="0"/>
              <a:t>Dr. Levent SÜMER</a:t>
            </a:r>
            <a:r>
              <a:rPr lang="tr-TR" b="1" dirty="0"/>
              <a:t>, </a:t>
            </a:r>
            <a:r>
              <a:rPr lang="tr-TR" sz="2000" b="1" dirty="0"/>
              <a:t>PMP, MRICS</a:t>
            </a:r>
            <a:r>
              <a:rPr lang="en-US" sz="2000" b="1" dirty="0"/>
              <a:t> </a:t>
            </a:r>
            <a:endParaRPr lang="en-US" b="1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/>
              <a:t>levent.sumer@smrstrategy.com</a:t>
            </a:r>
          </a:p>
        </p:txBody>
      </p:sp>
      <p:pic>
        <p:nvPicPr>
          <p:cNvPr id="35" name="Resim 34">
            <a:extLst>
              <a:ext uri="{FF2B5EF4-FFF2-40B4-BE49-F238E27FC236}">
                <a16:creationId xmlns:a16="http://schemas.microsoft.com/office/drawing/2014/main" id="{119AB61D-A6EB-446B-BF45-D915A98D39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64" y="301752"/>
            <a:ext cx="2098962" cy="110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211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tr-TR" sz="4000" b="1">
                <a:solidFill>
                  <a:srgbClr val="FFFFFF"/>
                </a:solidFill>
              </a:rPr>
              <a:t>Content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10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78114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5D30D0CB-9F0D-4937-A1DE-A01A85586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Dr. Levent Sümer </a:t>
            </a:r>
          </a:p>
        </p:txBody>
      </p:sp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F4FA8481-D2DE-4C83-9282-86C387410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4F964-C300-4483-A287-63C7A046C33F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5896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7DB42FD-0689-4B29-B536-6F18CCC1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 sz="4600">
                <a:solidFill>
                  <a:srgbClr val="FFFFFF"/>
                </a:solidFill>
              </a:rPr>
              <a:t>Executive Summary</a:t>
            </a:r>
            <a:endParaRPr lang="en-US" sz="4600">
              <a:solidFill>
                <a:srgbClr val="FFFFFF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2376AA-A905-4AC5-83EF-F1EC65009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tr-TR" sz="2600" dirty="0" err="1"/>
              <a:t>The</a:t>
            </a:r>
            <a:r>
              <a:rPr lang="tr-TR" sz="2600" dirty="0"/>
              <a:t> size of </a:t>
            </a:r>
            <a:r>
              <a:rPr lang="tr-TR" sz="2600" dirty="0" err="1"/>
              <a:t>Islamic</a:t>
            </a:r>
            <a:r>
              <a:rPr lang="tr-TR" sz="2600" dirty="0"/>
              <a:t> Finance is </a:t>
            </a:r>
            <a:r>
              <a:rPr lang="tr-TR" sz="2600" dirty="0" err="1"/>
              <a:t>growing</a:t>
            </a:r>
            <a:r>
              <a:rPr lang="tr-TR" sz="2600" dirty="0"/>
              <a:t> </a:t>
            </a:r>
            <a:r>
              <a:rPr lang="tr-TR" sz="2600" dirty="0" err="1"/>
              <a:t>fastly</a:t>
            </a:r>
            <a:endParaRPr lang="tr-TR" sz="2600" dirty="0"/>
          </a:p>
          <a:p>
            <a:r>
              <a:rPr lang="tr-TR" sz="2600" dirty="0" err="1"/>
              <a:t>Takaful</a:t>
            </a:r>
            <a:r>
              <a:rPr lang="tr-TR" sz="2600" dirty="0"/>
              <a:t> market </a:t>
            </a:r>
            <a:r>
              <a:rPr lang="tr-TR" sz="2600" dirty="0" err="1"/>
              <a:t>holds</a:t>
            </a:r>
            <a:r>
              <a:rPr lang="tr-TR" sz="2600" dirty="0"/>
              <a:t> </a:t>
            </a:r>
            <a:r>
              <a:rPr lang="tr-TR" sz="2600" dirty="0" err="1"/>
              <a:t>only</a:t>
            </a:r>
            <a:r>
              <a:rPr lang="tr-TR" sz="2600" dirty="0"/>
              <a:t> 2% of </a:t>
            </a:r>
            <a:r>
              <a:rPr lang="tr-TR" sz="2600" dirty="0" err="1"/>
              <a:t>the</a:t>
            </a:r>
            <a:r>
              <a:rPr lang="tr-TR" sz="2600" dirty="0"/>
              <a:t> total </a:t>
            </a:r>
            <a:r>
              <a:rPr lang="tr-TR" sz="2600" dirty="0" err="1"/>
              <a:t>Islamic</a:t>
            </a:r>
            <a:r>
              <a:rPr lang="tr-TR" sz="2600" dirty="0"/>
              <a:t> Finance</a:t>
            </a:r>
          </a:p>
          <a:p>
            <a:r>
              <a:rPr lang="tr-TR" sz="2600" dirty="0" err="1"/>
              <a:t>The</a:t>
            </a:r>
            <a:r>
              <a:rPr lang="tr-TR" sz="2600" dirty="0"/>
              <a:t> </a:t>
            </a:r>
            <a:r>
              <a:rPr lang="tr-TR" sz="2600" dirty="0" err="1"/>
              <a:t>percentage</a:t>
            </a:r>
            <a:r>
              <a:rPr lang="tr-TR" sz="2600" dirty="0"/>
              <a:t> of </a:t>
            </a:r>
            <a:r>
              <a:rPr lang="tr-TR" sz="2600" dirty="0" err="1"/>
              <a:t>Takaful</a:t>
            </a:r>
            <a:r>
              <a:rPr lang="tr-TR" sz="2600" dirty="0"/>
              <a:t> Market in </a:t>
            </a:r>
            <a:r>
              <a:rPr lang="tr-TR" sz="2600" dirty="0" err="1"/>
              <a:t>the</a:t>
            </a:r>
            <a:r>
              <a:rPr lang="tr-TR" sz="2600" dirty="0"/>
              <a:t> global </a:t>
            </a:r>
            <a:r>
              <a:rPr lang="tr-TR" sz="2600" dirty="0" err="1"/>
              <a:t>insurance</a:t>
            </a:r>
            <a:r>
              <a:rPr lang="tr-TR" sz="2600" dirty="0"/>
              <a:t> </a:t>
            </a:r>
            <a:r>
              <a:rPr lang="tr-TR" sz="2600" dirty="0" err="1"/>
              <a:t>industry</a:t>
            </a:r>
            <a:r>
              <a:rPr lang="tr-TR" sz="2600" dirty="0"/>
              <a:t> is &lt; 1%</a:t>
            </a:r>
          </a:p>
          <a:p>
            <a:r>
              <a:rPr lang="tr-TR" sz="2600" dirty="0" err="1"/>
              <a:t>There</a:t>
            </a:r>
            <a:r>
              <a:rPr lang="tr-TR" sz="2600" dirty="0"/>
              <a:t> is a </a:t>
            </a:r>
            <a:r>
              <a:rPr lang="tr-TR" sz="2600" dirty="0" err="1"/>
              <a:t>great</a:t>
            </a:r>
            <a:r>
              <a:rPr lang="tr-TR" sz="2600" dirty="0"/>
              <a:t> </a:t>
            </a:r>
            <a:r>
              <a:rPr lang="tr-TR" sz="2600" dirty="0" err="1"/>
              <a:t>potential</a:t>
            </a:r>
            <a:r>
              <a:rPr lang="tr-TR" sz="2600" dirty="0"/>
              <a:t> in </a:t>
            </a:r>
            <a:r>
              <a:rPr lang="tr-TR" sz="2600" dirty="0" err="1"/>
              <a:t>Takaful</a:t>
            </a:r>
            <a:r>
              <a:rPr lang="tr-TR" sz="2600" dirty="0"/>
              <a:t> Market </a:t>
            </a:r>
            <a:r>
              <a:rPr lang="tr-TR" sz="2600" dirty="0" err="1"/>
              <a:t>both</a:t>
            </a:r>
            <a:r>
              <a:rPr lang="tr-TR" sz="2600" dirty="0"/>
              <a:t> in </a:t>
            </a:r>
            <a:r>
              <a:rPr lang="tr-TR" sz="2600" dirty="0" err="1"/>
              <a:t>the</a:t>
            </a:r>
            <a:r>
              <a:rPr lang="tr-TR" sz="2600" dirty="0"/>
              <a:t> World </a:t>
            </a:r>
            <a:r>
              <a:rPr lang="tr-TR" sz="2600" dirty="0" err="1"/>
              <a:t>and</a:t>
            </a:r>
            <a:r>
              <a:rPr lang="tr-TR" sz="2600" dirty="0"/>
              <a:t> </a:t>
            </a:r>
            <a:r>
              <a:rPr lang="tr-TR" sz="2600" dirty="0" err="1"/>
              <a:t>Turkey</a:t>
            </a:r>
            <a:endParaRPr lang="tr-TR" sz="2600" dirty="0"/>
          </a:p>
          <a:p>
            <a:r>
              <a:rPr lang="tr-TR" sz="2600" dirty="0" err="1"/>
              <a:t>The</a:t>
            </a:r>
            <a:r>
              <a:rPr lang="tr-TR" sz="2600" dirty="0"/>
              <a:t> </a:t>
            </a:r>
            <a:r>
              <a:rPr lang="tr-TR" sz="2600" dirty="0" err="1"/>
              <a:t>regulations</a:t>
            </a:r>
            <a:r>
              <a:rPr lang="tr-TR" sz="2600" dirty="0"/>
              <a:t> </a:t>
            </a:r>
            <a:r>
              <a:rPr lang="tr-TR" sz="2600" dirty="0" err="1"/>
              <a:t>about</a:t>
            </a:r>
            <a:r>
              <a:rPr lang="tr-TR" sz="2600" dirty="0"/>
              <a:t> </a:t>
            </a:r>
            <a:r>
              <a:rPr lang="tr-TR" sz="2600" dirty="0" err="1"/>
              <a:t>Takaful</a:t>
            </a:r>
            <a:r>
              <a:rPr lang="tr-TR" sz="2600" dirty="0"/>
              <a:t> in </a:t>
            </a:r>
            <a:r>
              <a:rPr lang="tr-TR" sz="2600" dirty="0" err="1"/>
              <a:t>Turkey</a:t>
            </a:r>
            <a:r>
              <a:rPr lang="tr-TR" sz="2600" dirty="0"/>
              <a:t> is </a:t>
            </a:r>
            <a:r>
              <a:rPr lang="tr-TR" sz="2600" dirty="0" err="1"/>
              <a:t>currently</a:t>
            </a:r>
            <a:r>
              <a:rPr lang="tr-TR" sz="2600" dirty="0"/>
              <a:t> </a:t>
            </a:r>
            <a:r>
              <a:rPr lang="tr-TR" sz="2600" dirty="0" err="1"/>
              <a:t>updated</a:t>
            </a:r>
            <a:r>
              <a:rPr lang="tr-TR" sz="2600" dirty="0"/>
              <a:t> </a:t>
            </a:r>
          </a:p>
          <a:p>
            <a:r>
              <a:rPr lang="tr-TR" sz="2600" dirty="0" err="1"/>
              <a:t>There</a:t>
            </a:r>
            <a:r>
              <a:rPr lang="tr-TR" sz="2600" dirty="0"/>
              <a:t> is a </a:t>
            </a:r>
            <a:r>
              <a:rPr lang="tr-TR" sz="2600" dirty="0" err="1"/>
              <a:t>strong</a:t>
            </a:r>
            <a:r>
              <a:rPr lang="tr-TR" sz="2600" dirty="0"/>
              <a:t> </a:t>
            </a:r>
            <a:r>
              <a:rPr lang="tr-TR" sz="2600" dirty="0" err="1"/>
              <a:t>governmental</a:t>
            </a:r>
            <a:r>
              <a:rPr lang="tr-TR" sz="2600" dirty="0"/>
              <a:t> </a:t>
            </a:r>
            <a:r>
              <a:rPr lang="tr-TR" sz="2600" dirty="0" err="1"/>
              <a:t>support</a:t>
            </a:r>
            <a:r>
              <a:rPr lang="tr-TR" sz="2600" dirty="0"/>
              <a:t> in </a:t>
            </a:r>
            <a:r>
              <a:rPr lang="tr-TR" sz="2600" dirty="0" err="1"/>
              <a:t>Turkey</a:t>
            </a:r>
            <a:endParaRPr lang="tr-TR" sz="2600" dirty="0"/>
          </a:p>
          <a:p>
            <a:pPr marL="0" indent="0">
              <a:buNone/>
            </a:pPr>
            <a:endParaRPr lang="tr-TR" sz="2600" dirty="0"/>
          </a:p>
          <a:p>
            <a:endParaRPr lang="en-US" sz="2600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902C249-8E08-41CC-8105-C9625C8BA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tr-TR"/>
              <a:t>Dr. Levent Sümer 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986A163-0DAA-4BA6-BEB9-0303D3694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294F964-C300-4483-A287-63C7A046C33F}" type="slidenum">
              <a:rPr lang="tr-TR" smtClean="0"/>
              <a:pPr>
                <a:spcAft>
                  <a:spcPts val="600"/>
                </a:spcAft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908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7DB42FD-0689-4B29-B536-6F18CCC1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 sz="4600">
                <a:solidFill>
                  <a:srgbClr val="FFFFFF"/>
                </a:solidFill>
              </a:rPr>
              <a:t>Executive Summary</a:t>
            </a:r>
            <a:endParaRPr lang="en-US" sz="4600">
              <a:solidFill>
                <a:srgbClr val="FFFFFF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2376AA-A905-4AC5-83EF-F1EC65009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tr-TR" sz="2600" dirty="0"/>
              <a:t>A </a:t>
            </a:r>
            <a:r>
              <a:rPr lang="tr-TR" sz="2600" dirty="0" err="1"/>
              <a:t>new</a:t>
            </a:r>
            <a:r>
              <a:rPr lang="tr-TR" sz="2600" dirty="0"/>
              <a:t> </a:t>
            </a:r>
            <a:r>
              <a:rPr lang="tr-TR" sz="2600" dirty="0" err="1"/>
              <a:t>Takaful</a:t>
            </a:r>
            <a:r>
              <a:rPr lang="tr-TR" sz="2600" dirty="0"/>
              <a:t> Model is </a:t>
            </a:r>
            <a:r>
              <a:rPr lang="tr-TR" sz="2600" dirty="0" err="1"/>
              <a:t>proposed</a:t>
            </a:r>
            <a:endParaRPr lang="tr-TR" sz="2600" dirty="0"/>
          </a:p>
          <a:p>
            <a:r>
              <a:rPr lang="tr-TR" sz="2600" dirty="0" err="1"/>
              <a:t>Sharing</a:t>
            </a:r>
            <a:r>
              <a:rPr lang="tr-TR" sz="2600" dirty="0"/>
              <a:t> </a:t>
            </a:r>
            <a:r>
              <a:rPr lang="tr-TR" sz="2600" dirty="0" err="1"/>
              <a:t>the</a:t>
            </a:r>
            <a:r>
              <a:rPr lang="tr-TR" sz="2600" dirty="0"/>
              <a:t> </a:t>
            </a:r>
            <a:r>
              <a:rPr lang="tr-TR" sz="2600" dirty="0" err="1"/>
              <a:t>income</a:t>
            </a:r>
            <a:r>
              <a:rPr lang="tr-TR" sz="2600" dirty="0"/>
              <a:t> </a:t>
            </a:r>
            <a:r>
              <a:rPr lang="tr-TR" sz="2600" dirty="0" err="1"/>
              <a:t>with</a:t>
            </a:r>
            <a:r>
              <a:rPr lang="tr-TR" sz="2600" dirty="0"/>
              <a:t> </a:t>
            </a:r>
            <a:r>
              <a:rPr lang="tr-TR" sz="2600" dirty="0" err="1"/>
              <a:t>policy</a:t>
            </a:r>
            <a:r>
              <a:rPr lang="tr-TR" sz="2600" dirty="0"/>
              <a:t> </a:t>
            </a:r>
            <a:r>
              <a:rPr lang="tr-TR" sz="2600" dirty="0" err="1"/>
              <a:t>holders</a:t>
            </a:r>
            <a:r>
              <a:rPr lang="tr-TR" sz="2600" dirty="0"/>
              <a:t> </a:t>
            </a:r>
            <a:r>
              <a:rPr lang="tr-TR" sz="2600" dirty="0" err="1"/>
              <a:t>from</a:t>
            </a:r>
            <a:r>
              <a:rPr lang="tr-TR" sz="2600" dirty="0"/>
              <a:t> </a:t>
            </a:r>
            <a:r>
              <a:rPr lang="tr-TR" sz="2600" dirty="0" err="1"/>
              <a:t>the</a:t>
            </a:r>
            <a:r>
              <a:rPr lang="tr-TR" sz="2600" dirty="0"/>
              <a:t> </a:t>
            </a:r>
            <a:r>
              <a:rPr lang="tr-TR" sz="2600" dirty="0" err="1"/>
              <a:t>first</a:t>
            </a:r>
            <a:r>
              <a:rPr lang="tr-TR" sz="2600" dirty="0"/>
              <a:t> </a:t>
            </a:r>
            <a:r>
              <a:rPr lang="tr-TR" sz="2600" dirty="0" err="1"/>
              <a:t>year</a:t>
            </a:r>
            <a:endParaRPr lang="tr-TR" sz="2600" dirty="0"/>
          </a:p>
          <a:p>
            <a:r>
              <a:rPr lang="tr-TR" sz="2600" dirty="0" err="1"/>
              <a:t>Options</a:t>
            </a:r>
            <a:r>
              <a:rPr lang="tr-TR" sz="2600" dirty="0"/>
              <a:t>  </a:t>
            </a:r>
            <a:r>
              <a:rPr lang="tr-TR" sz="2600" dirty="0" err="1"/>
              <a:t>for</a:t>
            </a:r>
            <a:r>
              <a:rPr lang="tr-TR" sz="2600" dirty="0"/>
              <a:t> </a:t>
            </a:r>
            <a:r>
              <a:rPr lang="tr-TR" sz="2600" dirty="0" err="1"/>
              <a:t>Karz</a:t>
            </a:r>
            <a:r>
              <a:rPr lang="tr-TR" sz="2600" dirty="0"/>
              <a:t>-ı </a:t>
            </a:r>
            <a:r>
              <a:rPr lang="tr-TR" sz="2600" dirty="0" err="1"/>
              <a:t>Hasen</a:t>
            </a:r>
            <a:r>
              <a:rPr lang="tr-TR" sz="2600" dirty="0"/>
              <a:t> </a:t>
            </a:r>
            <a:r>
              <a:rPr lang="tr-TR" sz="2600" dirty="0" err="1"/>
              <a:t>or</a:t>
            </a:r>
            <a:r>
              <a:rPr lang="tr-TR" sz="2600" dirty="0"/>
              <a:t> Sadaka</a:t>
            </a:r>
          </a:p>
          <a:p>
            <a:r>
              <a:rPr lang="tr-TR" sz="2600" dirty="0"/>
              <a:t>Professional </a:t>
            </a:r>
            <a:r>
              <a:rPr lang="tr-TR" sz="2600" dirty="0" err="1"/>
              <a:t>fund</a:t>
            </a:r>
            <a:r>
              <a:rPr lang="tr-TR" sz="2600" dirty="0"/>
              <a:t> </a:t>
            </a:r>
            <a:r>
              <a:rPr lang="tr-TR" sz="2600" dirty="0" err="1"/>
              <a:t>management</a:t>
            </a:r>
            <a:r>
              <a:rPr lang="tr-TR" sz="2600" dirty="0"/>
              <a:t> </a:t>
            </a:r>
          </a:p>
          <a:p>
            <a:r>
              <a:rPr lang="tr-TR" sz="2600" dirty="0" err="1"/>
              <a:t>Directing</a:t>
            </a:r>
            <a:r>
              <a:rPr lang="tr-TR" sz="2600" dirty="0"/>
              <a:t> </a:t>
            </a:r>
            <a:r>
              <a:rPr lang="tr-TR" sz="2600" dirty="0" err="1"/>
              <a:t>the</a:t>
            </a:r>
            <a:r>
              <a:rPr lang="tr-TR" sz="2600" dirty="0"/>
              <a:t> </a:t>
            </a:r>
            <a:r>
              <a:rPr lang="tr-TR" sz="2600" dirty="0" err="1"/>
              <a:t>premiums</a:t>
            </a:r>
            <a:r>
              <a:rPr lang="tr-TR" sz="2600" dirty="0"/>
              <a:t> </a:t>
            </a:r>
            <a:r>
              <a:rPr lang="tr-TR" sz="2600" dirty="0" err="1"/>
              <a:t>to</a:t>
            </a:r>
            <a:r>
              <a:rPr lang="tr-TR" sz="2600" dirty="0"/>
              <a:t> </a:t>
            </a:r>
            <a:r>
              <a:rPr lang="tr-TR" sz="2600" dirty="0" err="1"/>
              <a:t>Sharia-Compliant</a:t>
            </a:r>
            <a:r>
              <a:rPr lang="tr-TR" sz="2600" dirty="0"/>
              <a:t> </a:t>
            </a:r>
            <a:r>
              <a:rPr lang="tr-TR" sz="2600" dirty="0" err="1"/>
              <a:t>Investments</a:t>
            </a:r>
            <a:endParaRPr lang="tr-TR" sz="2600" dirty="0"/>
          </a:p>
          <a:p>
            <a:r>
              <a:rPr lang="tr-TR" sz="2600" dirty="0"/>
              <a:t>A </a:t>
            </a:r>
            <a:r>
              <a:rPr lang="tr-TR" sz="2600" dirty="0" err="1"/>
              <a:t>great</a:t>
            </a:r>
            <a:r>
              <a:rPr lang="tr-TR" sz="2600" dirty="0"/>
              <a:t> </a:t>
            </a:r>
            <a:r>
              <a:rPr lang="tr-TR" sz="2600" dirty="0" err="1"/>
              <a:t>investment</a:t>
            </a:r>
            <a:r>
              <a:rPr lang="tr-TR" sz="2600" dirty="0"/>
              <a:t> </a:t>
            </a:r>
            <a:r>
              <a:rPr lang="tr-TR" sz="2600" dirty="0" err="1"/>
              <a:t>opportunity</a:t>
            </a:r>
            <a:r>
              <a:rPr lang="tr-TR" sz="2600" dirty="0"/>
              <a:t> </a:t>
            </a:r>
            <a:r>
              <a:rPr lang="tr-TR" sz="2600" dirty="0" err="1"/>
              <a:t>including</a:t>
            </a:r>
            <a:r>
              <a:rPr lang="tr-TR" sz="2600" dirty="0"/>
              <a:t> </a:t>
            </a:r>
            <a:r>
              <a:rPr lang="tr-TR" sz="2600" dirty="0" err="1"/>
              <a:t>the</a:t>
            </a:r>
            <a:r>
              <a:rPr lang="tr-TR" sz="2600" dirty="0"/>
              <a:t> </a:t>
            </a:r>
            <a:r>
              <a:rPr lang="tr-TR" sz="2600" dirty="0" err="1"/>
              <a:t>non-Muslims</a:t>
            </a:r>
            <a:endParaRPr lang="tr-TR" sz="2600" dirty="0"/>
          </a:p>
          <a:p>
            <a:endParaRPr lang="tr-TR" sz="2600" dirty="0"/>
          </a:p>
          <a:p>
            <a:endParaRPr lang="en-US" sz="2600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902C249-8E08-41CC-8105-C9625C8BA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tr-TR"/>
              <a:t>Dr. Levent Sümer 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986A163-0DAA-4BA6-BEB9-0303D3694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294F964-C300-4483-A287-63C7A046C33F}" type="slidenum">
              <a:rPr lang="tr-TR" smtClean="0"/>
              <a:pPr>
                <a:spcAft>
                  <a:spcPts val="600"/>
                </a:spcAft>
              </a:pPr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5138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6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7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8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9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tr-TR" sz="4000" b="1">
                <a:solidFill>
                  <a:srgbClr val="FFFFFF"/>
                </a:solidFill>
              </a:rPr>
              <a:t>Content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10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777906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5D30D0CB-9F0D-4937-A1DE-A01A85586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Dr. Levent Sümer </a:t>
            </a:r>
          </a:p>
        </p:txBody>
      </p:sp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F4FA8481-D2DE-4C83-9282-86C387410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94F964-C300-4483-A287-63C7A046C33F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309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A4F209C-C20E-4FA7-B241-1EF4F8D19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690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E4564234-45B0-4ED8-A9E2-199C00173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2192000" cy="5166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7DB42FD-0689-4B29-B536-6F18CCC1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>
                <a:solidFill>
                  <a:schemeClr val="bg1">
                    <a:lumMod val="95000"/>
                    <a:lumOff val="5000"/>
                  </a:schemeClr>
                </a:solidFill>
              </a:rPr>
              <a:t>The Size of Insurance Market</a:t>
            </a:r>
            <a:endParaRPr lang="en-US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902C249-8E08-41CC-8105-C9625C8BA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tr-TR">
                <a:solidFill>
                  <a:schemeClr val="tx1">
                    <a:alpha val="70000"/>
                  </a:schemeClr>
                </a:solidFill>
              </a:rPr>
              <a:t>Dr. Levent Sümer 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986A163-0DAA-4BA6-BEB9-0303D3694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294F964-C300-4483-A287-63C7A046C33F}" type="slidenum">
              <a:rPr lang="tr-TR">
                <a:solidFill>
                  <a:schemeClr val="tx1">
                    <a:alpha val="70000"/>
                  </a:schemeClr>
                </a:solidFill>
              </a:rPr>
              <a:pPr>
                <a:spcAft>
                  <a:spcPts val="600"/>
                </a:spcAft>
              </a:pPr>
              <a:t>7</a:t>
            </a:fld>
            <a:endParaRPr lang="tr-TR">
              <a:solidFill>
                <a:schemeClr val="tx1">
                  <a:alpha val="70000"/>
                </a:schemeClr>
              </a:solidFill>
            </a:endParaRPr>
          </a:p>
        </p:txBody>
      </p:sp>
      <p:graphicFrame>
        <p:nvGraphicFramePr>
          <p:cNvPr id="14" name="İçerik Yer Tutucusu 13">
            <a:extLst>
              <a:ext uri="{FF2B5EF4-FFF2-40B4-BE49-F238E27FC236}">
                <a16:creationId xmlns:a16="http://schemas.microsoft.com/office/drawing/2014/main" id="{4AC812E6-3547-466B-90F5-7615ED638F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88114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1552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7DB42FD-0689-4B29-B536-6F18CCC1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tr-TR" sz="3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Average</a:t>
            </a:r>
            <a:r>
              <a:rPr lang="tr-TR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Real Net </a:t>
            </a:r>
            <a:r>
              <a:rPr lang="tr-TR" sz="3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Investment</a:t>
            </a:r>
            <a:r>
              <a:rPr lang="tr-TR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tr-TR" sz="3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Returns</a:t>
            </a:r>
            <a:r>
              <a:rPr lang="tr-TR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(%)</a:t>
            </a:r>
            <a:endParaRPr lang="en-US" sz="3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902C249-8E08-41CC-8105-C9625C8BA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Dr. Levent Sümer 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986A163-0DAA-4BA6-BEB9-0303D3694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294F964-C300-4483-A287-63C7A046C33F}" type="slidenum">
              <a:rPr lang="en-US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graphicFrame>
        <p:nvGraphicFramePr>
          <p:cNvPr id="6" name="İçerik Yer Tutucusu 5">
            <a:extLst>
              <a:ext uri="{FF2B5EF4-FFF2-40B4-BE49-F238E27FC236}">
                <a16:creationId xmlns:a16="http://schemas.microsoft.com/office/drawing/2014/main" id="{87547BBD-BC97-496A-905F-906A9996AD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493904"/>
              </p:ext>
            </p:extLst>
          </p:nvPr>
        </p:nvGraphicFramePr>
        <p:xfrm>
          <a:off x="1659988" y="1388303"/>
          <a:ext cx="7891976" cy="5331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962">
                  <a:extLst>
                    <a:ext uri="{9D8B030D-6E8A-4147-A177-3AD203B41FA5}">
                      <a16:colId xmlns:a16="http://schemas.microsoft.com/office/drawing/2014/main" val="4020808043"/>
                    </a:ext>
                  </a:extLst>
                </a:gridCol>
                <a:gridCol w="1524414">
                  <a:extLst>
                    <a:ext uri="{9D8B030D-6E8A-4147-A177-3AD203B41FA5}">
                      <a16:colId xmlns:a16="http://schemas.microsoft.com/office/drawing/2014/main" val="181935231"/>
                    </a:ext>
                  </a:extLst>
                </a:gridCol>
                <a:gridCol w="1873800">
                  <a:extLst>
                    <a:ext uri="{9D8B030D-6E8A-4147-A177-3AD203B41FA5}">
                      <a16:colId xmlns:a16="http://schemas.microsoft.com/office/drawing/2014/main" val="4228852879"/>
                    </a:ext>
                  </a:extLst>
                </a:gridCol>
                <a:gridCol w="1873800">
                  <a:extLst>
                    <a:ext uri="{9D8B030D-6E8A-4147-A177-3AD203B41FA5}">
                      <a16:colId xmlns:a16="http://schemas.microsoft.com/office/drawing/2014/main" val="3456038529"/>
                    </a:ext>
                  </a:extLst>
                </a:gridCol>
              </a:tblGrid>
              <a:tr h="23545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u="none" strike="noStrike" dirty="0" err="1">
                          <a:effectLst/>
                        </a:rPr>
                        <a:t>Countries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Life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Non-Life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Composite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extLst>
                  <a:ext uri="{0D108BD9-81ED-4DB2-BD59-A6C34878D82A}">
                    <a16:rowId xmlns:a16="http://schemas.microsoft.com/office/drawing/2014/main" val="2333163732"/>
                  </a:ext>
                </a:extLst>
              </a:tr>
              <a:tr h="235459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 err="1">
                          <a:effectLst/>
                        </a:rPr>
                        <a:t>Australia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11,5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3,0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extLst>
                  <a:ext uri="{0D108BD9-81ED-4DB2-BD59-A6C34878D82A}">
                    <a16:rowId xmlns:a16="http://schemas.microsoft.com/office/drawing/2014/main" val="762465386"/>
                  </a:ext>
                </a:extLst>
              </a:tr>
              <a:tr h="235459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 dirty="0" err="1">
                          <a:effectLst/>
                        </a:rPr>
                        <a:t>Bolivia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1,8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1,6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extLst>
                  <a:ext uri="{0D108BD9-81ED-4DB2-BD59-A6C34878D82A}">
                    <a16:rowId xmlns:a16="http://schemas.microsoft.com/office/drawing/2014/main" val="714166910"/>
                  </a:ext>
                </a:extLst>
              </a:tr>
              <a:tr h="235459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Brazil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-3,7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3,3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-2,6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extLst>
                  <a:ext uri="{0D108BD9-81ED-4DB2-BD59-A6C34878D82A}">
                    <a16:rowId xmlns:a16="http://schemas.microsoft.com/office/drawing/2014/main" val="3744468443"/>
                  </a:ext>
                </a:extLst>
              </a:tr>
              <a:tr h="235459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Chile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5,0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3,1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extLst>
                  <a:ext uri="{0D108BD9-81ED-4DB2-BD59-A6C34878D82A}">
                    <a16:rowId xmlns:a16="http://schemas.microsoft.com/office/drawing/2014/main" val="882854168"/>
                  </a:ext>
                </a:extLst>
              </a:tr>
              <a:tr h="235459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Colombia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5,2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4,1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extLst>
                  <a:ext uri="{0D108BD9-81ED-4DB2-BD59-A6C34878D82A}">
                    <a16:rowId xmlns:a16="http://schemas.microsoft.com/office/drawing/2014/main" val="2489378699"/>
                  </a:ext>
                </a:extLst>
              </a:tr>
              <a:tr h="235459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Costa Rica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3,5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4,1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extLst>
                  <a:ext uri="{0D108BD9-81ED-4DB2-BD59-A6C34878D82A}">
                    <a16:rowId xmlns:a16="http://schemas.microsoft.com/office/drawing/2014/main" val="2583643731"/>
                  </a:ext>
                </a:extLst>
              </a:tr>
              <a:tr h="235459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Czech Republic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-1,8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-0,5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extLst>
                  <a:ext uri="{0D108BD9-81ED-4DB2-BD59-A6C34878D82A}">
                    <a16:rowId xmlns:a16="http://schemas.microsoft.com/office/drawing/2014/main" val="2776884065"/>
                  </a:ext>
                </a:extLst>
              </a:tr>
              <a:tr h="235459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Indonesia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1,8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3,0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extLst>
                  <a:ext uri="{0D108BD9-81ED-4DB2-BD59-A6C34878D82A}">
                    <a16:rowId xmlns:a16="http://schemas.microsoft.com/office/drawing/2014/main" val="2896486478"/>
                  </a:ext>
                </a:extLst>
              </a:tr>
              <a:tr h="235459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Latvia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-0,3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10,1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extLst>
                  <a:ext uri="{0D108BD9-81ED-4DB2-BD59-A6C34878D82A}">
                    <a16:rowId xmlns:a16="http://schemas.microsoft.com/office/drawing/2014/main" val="3279012001"/>
                  </a:ext>
                </a:extLst>
              </a:tr>
              <a:tr h="235459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Lithuania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-1,2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-1,4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0,0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extLst>
                  <a:ext uri="{0D108BD9-81ED-4DB2-BD59-A6C34878D82A}">
                    <a16:rowId xmlns:a16="http://schemas.microsoft.com/office/drawing/2014/main" val="2372453735"/>
                  </a:ext>
                </a:extLst>
              </a:tr>
              <a:tr h="235459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New Zealand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4,0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4,4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8,4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extLst>
                  <a:ext uri="{0D108BD9-81ED-4DB2-BD59-A6C34878D82A}">
                    <a16:rowId xmlns:a16="http://schemas.microsoft.com/office/drawing/2014/main" val="2557840451"/>
                  </a:ext>
                </a:extLst>
              </a:tr>
              <a:tr h="235459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Russia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-2,6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-0,7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-3,8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extLst>
                  <a:ext uri="{0D108BD9-81ED-4DB2-BD59-A6C34878D82A}">
                    <a16:rowId xmlns:a16="http://schemas.microsoft.com/office/drawing/2014/main" val="524112428"/>
                  </a:ext>
                </a:extLst>
              </a:tr>
              <a:tr h="235459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Slovenia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-0,5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0,1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extLst>
                  <a:ext uri="{0D108BD9-81ED-4DB2-BD59-A6C34878D82A}">
                    <a16:rowId xmlns:a16="http://schemas.microsoft.com/office/drawing/2014/main" val="2585999413"/>
                  </a:ext>
                </a:extLst>
              </a:tr>
              <a:tr h="235459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Spain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1,3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0,6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2,3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extLst>
                  <a:ext uri="{0D108BD9-81ED-4DB2-BD59-A6C34878D82A}">
                    <a16:rowId xmlns:a16="http://schemas.microsoft.com/office/drawing/2014/main" val="3530549699"/>
                  </a:ext>
                </a:extLst>
              </a:tr>
              <a:tr h="235459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Sri Lanka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3,6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3,0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extLst>
                  <a:ext uri="{0D108BD9-81ED-4DB2-BD59-A6C34878D82A}">
                    <a16:rowId xmlns:a16="http://schemas.microsoft.com/office/drawing/2014/main" val="3659541028"/>
                  </a:ext>
                </a:extLst>
              </a:tr>
              <a:tr h="235459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Sweden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4,9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6,7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extLst>
                  <a:ext uri="{0D108BD9-81ED-4DB2-BD59-A6C34878D82A}">
                    <a16:rowId xmlns:a16="http://schemas.microsoft.com/office/drawing/2014/main" val="548225892"/>
                  </a:ext>
                </a:extLst>
              </a:tr>
              <a:tr h="235459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Switzerland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3,0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6,9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extLst>
                  <a:ext uri="{0D108BD9-81ED-4DB2-BD59-A6C34878D82A}">
                    <a16:rowId xmlns:a16="http://schemas.microsoft.com/office/drawing/2014/main" val="2072218104"/>
                  </a:ext>
                </a:extLst>
              </a:tr>
              <a:tr h="235459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Turkey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1,9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1,4</a:t>
                      </a:r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tr-TR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extLst>
                  <a:ext uri="{0D108BD9-81ED-4DB2-BD59-A6C34878D82A}">
                    <a16:rowId xmlns:a16="http://schemas.microsoft.com/office/drawing/2014/main" val="3329162339"/>
                  </a:ext>
                </a:extLst>
              </a:tr>
              <a:tr h="235459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United States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1,8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0,8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extLst>
                  <a:ext uri="{0D108BD9-81ED-4DB2-BD59-A6C34878D82A}">
                    <a16:rowId xmlns:a16="http://schemas.microsoft.com/office/drawing/2014/main" val="3999207844"/>
                  </a:ext>
                </a:extLst>
              </a:tr>
              <a:tr h="235459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u="none" strike="noStrike">
                          <a:effectLst/>
                        </a:rPr>
                        <a:t>Uruguay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 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>
                          <a:effectLst/>
                        </a:rPr>
                        <a:t>-2,0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u="none" strike="noStrike" dirty="0">
                          <a:effectLst/>
                        </a:rPr>
                        <a:t>1,5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041" marR="10041" marT="10041" marB="0" anchor="b"/>
                </a:tc>
                <a:extLst>
                  <a:ext uri="{0D108BD9-81ED-4DB2-BD59-A6C34878D82A}">
                    <a16:rowId xmlns:a16="http://schemas.microsoft.com/office/drawing/2014/main" val="2192172621"/>
                  </a:ext>
                </a:extLst>
              </a:tr>
            </a:tbl>
          </a:graphicData>
        </a:graphic>
      </p:graphicFrame>
      <p:sp>
        <p:nvSpPr>
          <p:cNvPr id="11" name="Metin kutusu 10">
            <a:extLst>
              <a:ext uri="{FF2B5EF4-FFF2-40B4-BE49-F238E27FC236}">
                <a16:creationId xmlns:a16="http://schemas.microsoft.com/office/drawing/2014/main" id="{8B75B282-45CF-42E5-A5A9-4729C0FC0B67}"/>
              </a:ext>
            </a:extLst>
          </p:cNvPr>
          <p:cNvSpPr txBox="1"/>
          <p:nvPr/>
        </p:nvSpPr>
        <p:spPr>
          <a:xfrm>
            <a:off x="30235" y="6356350"/>
            <a:ext cx="2304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/>
              <a:t>Source: OECD, 2020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47878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7DB42FD-0689-4B29-B536-6F18CCC1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tr-TR" sz="3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Asset</a:t>
            </a:r>
            <a:r>
              <a:rPr lang="tr-TR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tr-TR" sz="3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Allocations</a:t>
            </a:r>
            <a:endParaRPr lang="en-US" sz="3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902C249-8E08-41CC-8105-C9625C8BA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Dr. Levent Sümer 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986A163-0DAA-4BA6-BEB9-0303D3694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294F964-C300-4483-A287-63C7A046C33F}" type="slidenum">
              <a:rPr lang="en-US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  <p:graphicFrame>
        <p:nvGraphicFramePr>
          <p:cNvPr id="8" name="İçerik Yer Tutucusu 7">
            <a:extLst>
              <a:ext uri="{FF2B5EF4-FFF2-40B4-BE49-F238E27FC236}">
                <a16:creationId xmlns:a16="http://schemas.microsoft.com/office/drawing/2014/main" id="{6B03E85D-8A50-470B-A8DE-9520851A52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9406485"/>
              </p:ext>
            </p:extLst>
          </p:nvPr>
        </p:nvGraphicFramePr>
        <p:xfrm>
          <a:off x="1364806" y="1428715"/>
          <a:ext cx="9594376" cy="47858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7986">
                  <a:extLst>
                    <a:ext uri="{9D8B030D-6E8A-4147-A177-3AD203B41FA5}">
                      <a16:colId xmlns:a16="http://schemas.microsoft.com/office/drawing/2014/main" val="1632878144"/>
                    </a:ext>
                  </a:extLst>
                </a:gridCol>
                <a:gridCol w="1523278">
                  <a:extLst>
                    <a:ext uri="{9D8B030D-6E8A-4147-A177-3AD203B41FA5}">
                      <a16:colId xmlns:a16="http://schemas.microsoft.com/office/drawing/2014/main" val="2546252259"/>
                    </a:ext>
                  </a:extLst>
                </a:gridCol>
                <a:gridCol w="1523278">
                  <a:extLst>
                    <a:ext uri="{9D8B030D-6E8A-4147-A177-3AD203B41FA5}">
                      <a16:colId xmlns:a16="http://schemas.microsoft.com/office/drawing/2014/main" val="2114461414"/>
                    </a:ext>
                  </a:extLst>
                </a:gridCol>
                <a:gridCol w="1523278">
                  <a:extLst>
                    <a:ext uri="{9D8B030D-6E8A-4147-A177-3AD203B41FA5}">
                      <a16:colId xmlns:a16="http://schemas.microsoft.com/office/drawing/2014/main" val="2087091517"/>
                    </a:ext>
                  </a:extLst>
                </a:gridCol>
                <a:gridCol w="1523278">
                  <a:extLst>
                    <a:ext uri="{9D8B030D-6E8A-4147-A177-3AD203B41FA5}">
                      <a16:colId xmlns:a16="http://schemas.microsoft.com/office/drawing/2014/main" val="1787752567"/>
                    </a:ext>
                  </a:extLst>
                </a:gridCol>
                <a:gridCol w="1523278">
                  <a:extLst>
                    <a:ext uri="{9D8B030D-6E8A-4147-A177-3AD203B41FA5}">
                      <a16:colId xmlns:a16="http://schemas.microsoft.com/office/drawing/2014/main" val="289861752"/>
                    </a:ext>
                  </a:extLst>
                </a:gridCol>
              </a:tblGrid>
              <a:tr h="1218783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u="none" strike="noStrike" dirty="0">
                          <a:effectLst/>
                        </a:rPr>
                        <a:t> 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 err="1">
                          <a:effectLst/>
                        </a:rPr>
                        <a:t>Bills</a:t>
                      </a:r>
                      <a:r>
                        <a:rPr lang="tr-TR" sz="2000" b="1" u="none" strike="noStrike" dirty="0">
                          <a:effectLst/>
                        </a:rPr>
                        <a:t> </a:t>
                      </a:r>
                      <a:r>
                        <a:rPr lang="tr-TR" sz="2000" b="1" u="none" strike="noStrike" dirty="0" err="1">
                          <a:effectLst/>
                        </a:rPr>
                        <a:t>and</a:t>
                      </a:r>
                      <a:r>
                        <a:rPr lang="tr-TR" sz="2000" b="1" u="none" strike="noStrike" dirty="0">
                          <a:effectLst/>
                        </a:rPr>
                        <a:t> </a:t>
                      </a:r>
                      <a:r>
                        <a:rPr lang="tr-TR" sz="2000" b="1" u="none" strike="noStrike" dirty="0" err="1">
                          <a:effectLst/>
                        </a:rPr>
                        <a:t>bonds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 err="1">
                          <a:effectLst/>
                        </a:rPr>
                        <a:t>Equity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Cash </a:t>
                      </a:r>
                      <a:r>
                        <a:rPr lang="tr-TR" sz="2000" b="1" u="none" strike="noStrike" dirty="0" err="1">
                          <a:effectLst/>
                        </a:rPr>
                        <a:t>and</a:t>
                      </a:r>
                      <a:r>
                        <a:rPr lang="tr-TR" sz="2000" b="1" u="none" strike="noStrike" dirty="0">
                          <a:effectLst/>
                        </a:rPr>
                        <a:t> </a:t>
                      </a:r>
                      <a:r>
                        <a:rPr lang="tr-TR" sz="2000" b="1" u="none" strike="noStrike" dirty="0" err="1">
                          <a:effectLst/>
                        </a:rPr>
                        <a:t>deposits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>
                          <a:effectLst/>
                        </a:rPr>
                        <a:t>CIS (when look-through unavailable)</a:t>
                      </a:r>
                      <a:endParaRPr lang="tr-TR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 err="1">
                          <a:effectLst/>
                        </a:rPr>
                        <a:t>Others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ctr"/>
                </a:tc>
                <a:extLst>
                  <a:ext uri="{0D108BD9-81ED-4DB2-BD59-A6C34878D82A}">
                    <a16:rowId xmlns:a16="http://schemas.microsoft.com/office/drawing/2014/main" val="3889409027"/>
                  </a:ext>
                </a:extLst>
              </a:tr>
              <a:tr h="324276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>
                          <a:effectLst/>
                        </a:rPr>
                        <a:t>Uruguay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88,2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 dirty="0">
                          <a:effectLst/>
                        </a:rPr>
                        <a:t>0,2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 dirty="0">
                          <a:effectLst/>
                        </a:rPr>
                        <a:t>11,0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 dirty="0">
                          <a:effectLst/>
                        </a:rPr>
                        <a:t>0,0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 dirty="0">
                          <a:effectLst/>
                        </a:rPr>
                        <a:t>0,6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1782886999"/>
                  </a:ext>
                </a:extLst>
              </a:tr>
              <a:tr h="324276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>
                          <a:effectLst/>
                        </a:rPr>
                        <a:t>Hungary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83,7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 dirty="0">
                          <a:effectLst/>
                        </a:rPr>
                        <a:t>1,6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 dirty="0">
                          <a:effectLst/>
                        </a:rPr>
                        <a:t>4,7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6,7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3,2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455415911"/>
                  </a:ext>
                </a:extLst>
              </a:tr>
              <a:tr h="324276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>
                          <a:effectLst/>
                        </a:rPr>
                        <a:t>Mexico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83,2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 dirty="0">
                          <a:effectLst/>
                        </a:rPr>
                        <a:t>6,7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0,8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 dirty="0">
                          <a:effectLst/>
                        </a:rPr>
                        <a:t>..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9,4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1115055459"/>
                  </a:ext>
                </a:extLst>
              </a:tr>
              <a:tr h="324276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>
                          <a:effectLst/>
                        </a:rPr>
                        <a:t>Brazil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82,5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 dirty="0">
                          <a:effectLst/>
                        </a:rPr>
                        <a:t>13,9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1,0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..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2,6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1415745275"/>
                  </a:ext>
                </a:extLst>
              </a:tr>
              <a:tr h="324276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>
                          <a:effectLst/>
                        </a:rPr>
                        <a:t>Slovak Republic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82,4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0,1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 dirty="0">
                          <a:effectLst/>
                        </a:rPr>
                        <a:t>..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0,6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 dirty="0">
                          <a:effectLst/>
                        </a:rPr>
                        <a:t>16,8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4222937314"/>
                  </a:ext>
                </a:extLst>
              </a:tr>
              <a:tr h="324276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>
                          <a:effectLst/>
                        </a:rPr>
                        <a:t>Greece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82,0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5,6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 dirty="0">
                          <a:effectLst/>
                        </a:rPr>
                        <a:t>6,7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..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 dirty="0">
                          <a:effectLst/>
                        </a:rPr>
                        <a:t>5,7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304876998"/>
                  </a:ext>
                </a:extLst>
              </a:tr>
              <a:tr h="324276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>
                          <a:effectLst/>
                        </a:rPr>
                        <a:t>Spain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81,0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6,7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 dirty="0">
                          <a:effectLst/>
                        </a:rPr>
                        <a:t>6,6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 dirty="0">
                          <a:effectLst/>
                        </a:rPr>
                        <a:t>..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5,7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190553514"/>
                  </a:ext>
                </a:extLst>
              </a:tr>
              <a:tr h="324276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>
                          <a:effectLst/>
                        </a:rPr>
                        <a:t>Colombia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79,5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10,1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4,7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 dirty="0">
                          <a:effectLst/>
                        </a:rPr>
                        <a:t>..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 dirty="0">
                          <a:effectLst/>
                        </a:rPr>
                        <a:t>5,7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1486823978"/>
                  </a:ext>
                </a:extLst>
              </a:tr>
              <a:tr h="324276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>
                          <a:effectLst/>
                        </a:rPr>
                        <a:t>Portugal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79,5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8,9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6,7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 dirty="0">
                          <a:effectLst/>
                        </a:rPr>
                        <a:t>..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 dirty="0">
                          <a:effectLst/>
                        </a:rPr>
                        <a:t>4,9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840830531"/>
                  </a:ext>
                </a:extLst>
              </a:tr>
              <a:tr h="324276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>
                          <a:effectLst/>
                        </a:rPr>
                        <a:t>Lithuania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79,0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..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6,2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 dirty="0">
                          <a:effectLst/>
                        </a:rPr>
                        <a:t>..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 dirty="0">
                          <a:effectLst/>
                        </a:rPr>
                        <a:t>14,8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1584327671"/>
                  </a:ext>
                </a:extLst>
              </a:tr>
              <a:tr h="324276"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>
                          <a:effectLst/>
                        </a:rPr>
                        <a:t>Latvia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78,3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2,9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>
                          <a:effectLst/>
                        </a:rPr>
                        <a:t>11,9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 dirty="0">
                          <a:effectLst/>
                        </a:rPr>
                        <a:t>..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2000" u="none" strike="noStrike" dirty="0">
                          <a:effectLst/>
                        </a:rPr>
                        <a:t>7,0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33" marR="5333" marT="5333" marB="0" anchor="b"/>
                </a:tc>
                <a:extLst>
                  <a:ext uri="{0D108BD9-81ED-4DB2-BD59-A6C34878D82A}">
                    <a16:rowId xmlns:a16="http://schemas.microsoft.com/office/drawing/2014/main" val="3877579152"/>
                  </a:ext>
                </a:extLst>
              </a:tr>
            </a:tbl>
          </a:graphicData>
        </a:graphic>
      </p:graphicFrame>
      <p:sp>
        <p:nvSpPr>
          <p:cNvPr id="10" name="Metin kutusu 9">
            <a:extLst>
              <a:ext uri="{FF2B5EF4-FFF2-40B4-BE49-F238E27FC236}">
                <a16:creationId xmlns:a16="http://schemas.microsoft.com/office/drawing/2014/main" id="{EDCA3F09-A63D-4710-B5CA-3C615A71BD7F}"/>
              </a:ext>
            </a:extLst>
          </p:cNvPr>
          <p:cNvSpPr txBox="1"/>
          <p:nvPr/>
        </p:nvSpPr>
        <p:spPr>
          <a:xfrm>
            <a:off x="353363" y="6489123"/>
            <a:ext cx="2304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i="1" dirty="0"/>
              <a:t>Source: OECD, 2020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93629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1266</Words>
  <Application>Microsoft Office PowerPoint</Application>
  <PresentationFormat>Geniş ekran</PresentationFormat>
  <Paragraphs>505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Teması</vt:lpstr>
      <vt:lpstr>A New Takaful Approach for Social Justice</vt:lpstr>
      <vt:lpstr>Content</vt:lpstr>
      <vt:lpstr>Content</vt:lpstr>
      <vt:lpstr>Executive Summary</vt:lpstr>
      <vt:lpstr>Executive Summary</vt:lpstr>
      <vt:lpstr>Content</vt:lpstr>
      <vt:lpstr>The Size of Insurance Market</vt:lpstr>
      <vt:lpstr>Average Real Net Investment Returns (%)</vt:lpstr>
      <vt:lpstr>Asset Allocations</vt:lpstr>
      <vt:lpstr>Asset Allocations</vt:lpstr>
      <vt:lpstr>Asset Allocations</vt:lpstr>
      <vt:lpstr>The Size of Takaful Market</vt:lpstr>
      <vt:lpstr>Timeline &amp; Market Shares of Takaful</vt:lpstr>
      <vt:lpstr>Insurance Market in Turkey </vt:lpstr>
      <vt:lpstr>Takaful Market in Turkey </vt:lpstr>
      <vt:lpstr>Content</vt:lpstr>
      <vt:lpstr>The New Takaful Model – Modified Hybrid Model</vt:lpstr>
      <vt:lpstr>The New Takaful Model – Modified Hybrid Model</vt:lpstr>
      <vt:lpstr>The New Takaful Model – Modified Hybrid Model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Takaful Business Model Investor Presentation</dc:title>
  <dc:creator>Levent SUMER, ISU</dc:creator>
  <cp:lastModifiedBy>Levent SUMER, ISU</cp:lastModifiedBy>
  <cp:revision>3</cp:revision>
  <dcterms:created xsi:type="dcterms:W3CDTF">2021-01-03T05:33:25Z</dcterms:created>
  <dcterms:modified xsi:type="dcterms:W3CDTF">2021-11-09T18:32:38Z</dcterms:modified>
</cp:coreProperties>
</file>